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306" r:id="rId3"/>
    <p:sldId id="307" r:id="rId4"/>
  </p:sldIdLst>
  <p:sldSz cx="12179300" cy="9137650"/>
  <p:notesSz cx="12179300" cy="9137650"/>
  <p:embeddedFontLst>
    <p:embeddedFont>
      <p:font typeface="Calibri" panose="020F0502020204030204" pitchFamily="34" charset="0"/>
      <p:regular r:id="rId6"/>
      <p:bold r:id="rId7"/>
      <p:italic r:id="rId8"/>
      <p:boldItalic r:id="rId9"/>
    </p:embeddedFont>
    <p:embeddedFont>
      <p:font typeface="Candara" panose="020E0502030303020204" pitchFamily="34" charset="0"/>
      <p:regular r:id="rId10"/>
      <p:bold r:id="rId11"/>
      <p:italic r:id="rId12"/>
      <p:boldItalic r:id="rId13"/>
    </p:embeddedFont>
    <p:embeddedFont>
      <p:font typeface="Lato" panose="020F0502020204030203" pitchFamily="34" charset="0"/>
      <p:regular r:id="rId14"/>
      <p:bold r:id="rId15"/>
      <p:italic r:id="rId16"/>
      <p:boldItalic r:id="rId17"/>
    </p:embeddedFont>
    <p:embeddedFont>
      <p:font typeface="Lato Black" panose="020F0502020204030203" pitchFamily="34"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qLLfKYilnZaWrqrB/epVLc/tA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rayyah Has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D47"/>
    <a:srgbClr val="D87E28"/>
    <a:srgbClr val="4D9342"/>
    <a:srgbClr val="F5DEC9"/>
    <a:srgbClr val="F0CEAE"/>
    <a:srgbClr val="172436"/>
    <a:srgbClr val="FF9E15"/>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59" d="100"/>
          <a:sy n="59" d="100"/>
        </p:scale>
        <p:origin x="96" y="6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B1CF8-CFEA-4E71-AA70-3C707DFE8A7C}" type="doc">
      <dgm:prSet loTypeId="urn:microsoft.com/office/officeart/2005/8/layout/cycle8" loCatId="cycle" qsTypeId="urn:microsoft.com/office/officeart/2005/8/quickstyle/simple1" qsCatId="simple" csTypeId="urn:microsoft.com/office/officeart/2005/8/colors/accent0_3" csCatId="mainScheme" phldr="1"/>
      <dgm:spPr/>
    </dgm:pt>
    <dgm:pt modelId="{98CCE881-D950-4063-828E-F456BEF4EBC1}">
      <dgm:prSet phldrT="[Text]"/>
      <dgm:spPr>
        <a:solidFill>
          <a:srgbClr val="333D47"/>
        </a:solidFill>
      </dgm:spPr>
      <dgm:t>
        <a:bodyPr/>
        <a:lstStyle/>
        <a:p>
          <a:r>
            <a:rPr lang="en-US" dirty="0">
              <a:latin typeface="Lato" panose="020F0502020204030203" pitchFamily="34" charset="0"/>
              <a:ea typeface="Tahoma" panose="020B0604030504040204" pitchFamily="34" charset="0"/>
              <a:cs typeface="Tahoma" panose="020B0604030504040204" pitchFamily="34" charset="0"/>
            </a:rPr>
            <a:t>Do</a:t>
          </a:r>
        </a:p>
      </dgm:t>
    </dgm:pt>
    <dgm:pt modelId="{57B21EFB-DA43-4287-8024-60A54663241C}" type="parTrans" cxnId="{71F9CC3B-75B7-47DF-8124-BCBF791E9C6F}">
      <dgm:prSet/>
      <dgm:spPr/>
      <dgm:t>
        <a:bodyPr/>
        <a:lstStyle/>
        <a:p>
          <a:endParaRPr lang="en-US"/>
        </a:p>
      </dgm:t>
    </dgm:pt>
    <dgm:pt modelId="{C36D99EF-ABEE-4E60-8ED2-8770306513E4}" type="sibTrans" cxnId="{71F9CC3B-75B7-47DF-8124-BCBF791E9C6F}">
      <dgm:prSet/>
      <dgm:spPr/>
      <dgm:t>
        <a:bodyPr/>
        <a:lstStyle/>
        <a:p>
          <a:endParaRPr lang="en-US"/>
        </a:p>
      </dgm:t>
    </dgm:pt>
    <dgm:pt modelId="{A21AF9A9-EBB8-4149-960E-F2DCEECC6453}">
      <dgm:prSet phldrT="[Text]"/>
      <dgm:spPr>
        <a:solidFill>
          <a:srgbClr val="333D47"/>
        </a:solidFill>
      </dgm:spPr>
      <dgm:t>
        <a:bodyPr/>
        <a:lstStyle/>
        <a:p>
          <a:r>
            <a:rPr lang="en-US" dirty="0">
              <a:latin typeface="Lato" panose="020F0502020204030203" pitchFamily="34" charset="0"/>
              <a:ea typeface="Tahoma" panose="020B0604030504040204" pitchFamily="34" charset="0"/>
              <a:cs typeface="Tahoma" panose="020B0604030504040204" pitchFamily="34" charset="0"/>
            </a:rPr>
            <a:t>Act</a:t>
          </a:r>
        </a:p>
      </dgm:t>
    </dgm:pt>
    <dgm:pt modelId="{5ED44DB6-2A80-487E-80D1-ACD3341B8D8B}" type="parTrans" cxnId="{9984DAB1-CE49-4AF0-886B-E1D6538EC5A9}">
      <dgm:prSet/>
      <dgm:spPr/>
      <dgm:t>
        <a:bodyPr/>
        <a:lstStyle/>
        <a:p>
          <a:endParaRPr lang="en-US"/>
        </a:p>
      </dgm:t>
    </dgm:pt>
    <dgm:pt modelId="{E03B24AB-32E2-4F66-9309-6E0EF7600167}" type="sibTrans" cxnId="{9984DAB1-CE49-4AF0-886B-E1D6538EC5A9}">
      <dgm:prSet/>
      <dgm:spPr/>
      <dgm:t>
        <a:bodyPr/>
        <a:lstStyle/>
        <a:p>
          <a:endParaRPr lang="en-US"/>
        </a:p>
      </dgm:t>
    </dgm:pt>
    <dgm:pt modelId="{3115588F-EDD6-43B1-80F3-2D976C2ED19C}">
      <dgm:prSet phldrT="[Text]"/>
      <dgm:spPr>
        <a:solidFill>
          <a:srgbClr val="D87E28"/>
        </a:solidFill>
      </dgm:spPr>
      <dgm:t>
        <a:bodyPr/>
        <a:lstStyle/>
        <a:p>
          <a:r>
            <a:rPr lang="en-US" dirty="0">
              <a:solidFill>
                <a:schemeClr val="tx1"/>
              </a:solidFill>
              <a:latin typeface="Lato" panose="020F0502020204030203" pitchFamily="34" charset="0"/>
              <a:ea typeface="Tahoma" panose="020B0604030504040204" pitchFamily="34" charset="0"/>
              <a:cs typeface="Tahoma" panose="020B0604030504040204" pitchFamily="34" charset="0"/>
            </a:rPr>
            <a:t>Plan</a:t>
          </a:r>
        </a:p>
      </dgm:t>
    </dgm:pt>
    <dgm:pt modelId="{BAD31A70-0B37-449E-9C59-854A27CD7033}" type="parTrans" cxnId="{7236B994-ECC2-4C3C-B90F-8A82E37685A3}">
      <dgm:prSet/>
      <dgm:spPr/>
      <dgm:t>
        <a:bodyPr/>
        <a:lstStyle/>
        <a:p>
          <a:endParaRPr lang="en-US"/>
        </a:p>
      </dgm:t>
    </dgm:pt>
    <dgm:pt modelId="{16254CFE-3527-4FB7-A6D6-194AE26A14C4}" type="sibTrans" cxnId="{7236B994-ECC2-4C3C-B90F-8A82E37685A3}">
      <dgm:prSet/>
      <dgm:spPr/>
      <dgm:t>
        <a:bodyPr/>
        <a:lstStyle/>
        <a:p>
          <a:endParaRPr lang="en-US"/>
        </a:p>
      </dgm:t>
    </dgm:pt>
    <dgm:pt modelId="{BDDFA333-39E6-4EA1-909B-7F985B4361C8}">
      <dgm:prSet/>
      <dgm:spPr>
        <a:solidFill>
          <a:srgbClr val="333D47"/>
        </a:solidFill>
      </dgm:spPr>
      <dgm:t>
        <a:bodyPr/>
        <a:lstStyle/>
        <a:p>
          <a:r>
            <a:rPr lang="en-US" dirty="0">
              <a:solidFill>
                <a:schemeClr val="bg1"/>
              </a:solidFill>
              <a:latin typeface="Lato" panose="020F0502020204030203" pitchFamily="34" charset="0"/>
              <a:ea typeface="Tahoma" panose="020B0604030504040204" pitchFamily="34" charset="0"/>
              <a:cs typeface="Tahoma" panose="020B0604030504040204" pitchFamily="34" charset="0"/>
            </a:rPr>
            <a:t>Study</a:t>
          </a:r>
        </a:p>
      </dgm:t>
    </dgm:pt>
    <dgm:pt modelId="{78217837-01CA-4596-B000-09E4FC3AD3DC}" type="parTrans" cxnId="{905A9EC4-AC64-46A6-86E0-F70079522A88}">
      <dgm:prSet/>
      <dgm:spPr/>
      <dgm:t>
        <a:bodyPr/>
        <a:lstStyle/>
        <a:p>
          <a:endParaRPr lang="en-US"/>
        </a:p>
      </dgm:t>
    </dgm:pt>
    <dgm:pt modelId="{2829BA78-7ED4-434D-8079-066B656C93DB}" type="sibTrans" cxnId="{905A9EC4-AC64-46A6-86E0-F70079522A88}">
      <dgm:prSet/>
      <dgm:spPr/>
      <dgm:t>
        <a:bodyPr/>
        <a:lstStyle/>
        <a:p>
          <a:endParaRPr lang="en-US"/>
        </a:p>
      </dgm:t>
    </dgm:pt>
    <dgm:pt modelId="{9F70A9E4-07CB-485C-AEF5-94C8E982B275}" type="pres">
      <dgm:prSet presAssocID="{BF4B1CF8-CFEA-4E71-AA70-3C707DFE8A7C}" presName="compositeShape" presStyleCnt="0">
        <dgm:presLayoutVars>
          <dgm:chMax val="7"/>
          <dgm:dir/>
          <dgm:resizeHandles val="exact"/>
        </dgm:presLayoutVars>
      </dgm:prSet>
      <dgm:spPr/>
    </dgm:pt>
    <dgm:pt modelId="{5E690061-1B77-481F-8FCE-E37BC53B0E71}" type="pres">
      <dgm:prSet presAssocID="{BF4B1CF8-CFEA-4E71-AA70-3C707DFE8A7C}" presName="wedge1" presStyleLbl="node1" presStyleIdx="0" presStyleCnt="4"/>
      <dgm:spPr/>
    </dgm:pt>
    <dgm:pt modelId="{A6DC2331-601A-4F6F-83AE-BAAF8DAB4C68}" type="pres">
      <dgm:prSet presAssocID="{BF4B1CF8-CFEA-4E71-AA70-3C707DFE8A7C}" presName="dummy1a" presStyleCnt="0"/>
      <dgm:spPr/>
    </dgm:pt>
    <dgm:pt modelId="{258B65AF-2A28-4910-9357-0DFEB2E5EA48}" type="pres">
      <dgm:prSet presAssocID="{BF4B1CF8-CFEA-4E71-AA70-3C707DFE8A7C}" presName="dummy1b" presStyleCnt="0"/>
      <dgm:spPr/>
    </dgm:pt>
    <dgm:pt modelId="{A49AB8CA-2D13-441D-834D-6164DAF2D711}" type="pres">
      <dgm:prSet presAssocID="{BF4B1CF8-CFEA-4E71-AA70-3C707DFE8A7C}" presName="wedge1Tx" presStyleLbl="node1" presStyleIdx="0" presStyleCnt="4">
        <dgm:presLayoutVars>
          <dgm:chMax val="0"/>
          <dgm:chPref val="0"/>
          <dgm:bulletEnabled val="1"/>
        </dgm:presLayoutVars>
      </dgm:prSet>
      <dgm:spPr/>
    </dgm:pt>
    <dgm:pt modelId="{43F1F071-4CA9-4C76-B0C6-64F9D915C15B}" type="pres">
      <dgm:prSet presAssocID="{BF4B1CF8-CFEA-4E71-AA70-3C707DFE8A7C}" presName="wedge2" presStyleLbl="node1" presStyleIdx="1" presStyleCnt="4"/>
      <dgm:spPr/>
    </dgm:pt>
    <dgm:pt modelId="{52DEF094-F7BA-45EF-B2EF-1AAC287D2C6F}" type="pres">
      <dgm:prSet presAssocID="{BF4B1CF8-CFEA-4E71-AA70-3C707DFE8A7C}" presName="dummy2a" presStyleCnt="0"/>
      <dgm:spPr/>
    </dgm:pt>
    <dgm:pt modelId="{C4BD7C63-A2A7-4F3B-B842-0422CE29BD32}" type="pres">
      <dgm:prSet presAssocID="{BF4B1CF8-CFEA-4E71-AA70-3C707DFE8A7C}" presName="dummy2b" presStyleCnt="0"/>
      <dgm:spPr/>
    </dgm:pt>
    <dgm:pt modelId="{BB4F763B-9741-4F71-9A7F-F8BB1EC367B0}" type="pres">
      <dgm:prSet presAssocID="{BF4B1CF8-CFEA-4E71-AA70-3C707DFE8A7C}" presName="wedge2Tx" presStyleLbl="node1" presStyleIdx="1" presStyleCnt="4">
        <dgm:presLayoutVars>
          <dgm:chMax val="0"/>
          <dgm:chPref val="0"/>
          <dgm:bulletEnabled val="1"/>
        </dgm:presLayoutVars>
      </dgm:prSet>
      <dgm:spPr/>
    </dgm:pt>
    <dgm:pt modelId="{3520CA02-4580-4F1A-924E-0BD0D9C58683}" type="pres">
      <dgm:prSet presAssocID="{BF4B1CF8-CFEA-4E71-AA70-3C707DFE8A7C}" presName="wedge3" presStyleLbl="node1" presStyleIdx="2" presStyleCnt="4"/>
      <dgm:spPr/>
    </dgm:pt>
    <dgm:pt modelId="{646E6C88-25D1-4FB6-BC63-2363B1BADA04}" type="pres">
      <dgm:prSet presAssocID="{BF4B1CF8-CFEA-4E71-AA70-3C707DFE8A7C}" presName="dummy3a" presStyleCnt="0"/>
      <dgm:spPr/>
    </dgm:pt>
    <dgm:pt modelId="{3F124E91-9DB7-4C1C-98D0-5A8BB8061677}" type="pres">
      <dgm:prSet presAssocID="{BF4B1CF8-CFEA-4E71-AA70-3C707DFE8A7C}" presName="dummy3b" presStyleCnt="0"/>
      <dgm:spPr/>
    </dgm:pt>
    <dgm:pt modelId="{8FD26347-ACB3-407B-8477-97561574C868}" type="pres">
      <dgm:prSet presAssocID="{BF4B1CF8-CFEA-4E71-AA70-3C707DFE8A7C}" presName="wedge3Tx" presStyleLbl="node1" presStyleIdx="2" presStyleCnt="4">
        <dgm:presLayoutVars>
          <dgm:chMax val="0"/>
          <dgm:chPref val="0"/>
          <dgm:bulletEnabled val="1"/>
        </dgm:presLayoutVars>
      </dgm:prSet>
      <dgm:spPr/>
    </dgm:pt>
    <dgm:pt modelId="{0E5696B8-6AD8-47B2-B96D-225211DE2176}" type="pres">
      <dgm:prSet presAssocID="{BF4B1CF8-CFEA-4E71-AA70-3C707DFE8A7C}" presName="wedge4" presStyleLbl="node1" presStyleIdx="3" presStyleCnt="4"/>
      <dgm:spPr/>
    </dgm:pt>
    <dgm:pt modelId="{CA5842EC-1701-42A2-9905-C1B8FC92FAEC}" type="pres">
      <dgm:prSet presAssocID="{BF4B1CF8-CFEA-4E71-AA70-3C707DFE8A7C}" presName="dummy4a" presStyleCnt="0"/>
      <dgm:spPr/>
    </dgm:pt>
    <dgm:pt modelId="{94B70E48-75F9-410D-BCC3-29A63FE073F5}" type="pres">
      <dgm:prSet presAssocID="{BF4B1CF8-CFEA-4E71-AA70-3C707DFE8A7C}" presName="dummy4b" presStyleCnt="0"/>
      <dgm:spPr/>
    </dgm:pt>
    <dgm:pt modelId="{3D3E4C7A-71F3-4E53-88E7-23193013D0B2}" type="pres">
      <dgm:prSet presAssocID="{BF4B1CF8-CFEA-4E71-AA70-3C707DFE8A7C}" presName="wedge4Tx" presStyleLbl="node1" presStyleIdx="3" presStyleCnt="4">
        <dgm:presLayoutVars>
          <dgm:chMax val="0"/>
          <dgm:chPref val="0"/>
          <dgm:bulletEnabled val="1"/>
        </dgm:presLayoutVars>
      </dgm:prSet>
      <dgm:spPr/>
    </dgm:pt>
    <dgm:pt modelId="{0621F2CD-F368-48D3-A7DB-407F1B5C1CEC}" type="pres">
      <dgm:prSet presAssocID="{C36D99EF-ABEE-4E60-8ED2-8770306513E4}" presName="arrowWedge1" presStyleLbl="fgSibTrans2D1" presStyleIdx="0" presStyleCnt="4"/>
      <dgm:spPr>
        <a:solidFill>
          <a:srgbClr val="78899B"/>
        </a:solidFill>
      </dgm:spPr>
    </dgm:pt>
    <dgm:pt modelId="{9842E246-F056-44DF-86C8-245B46184726}" type="pres">
      <dgm:prSet presAssocID="{2829BA78-7ED4-434D-8079-066B656C93DB}" presName="arrowWedge2" presStyleLbl="fgSibTrans2D1" presStyleIdx="1" presStyleCnt="4"/>
      <dgm:spPr>
        <a:solidFill>
          <a:srgbClr val="78899B"/>
        </a:solidFill>
      </dgm:spPr>
    </dgm:pt>
    <dgm:pt modelId="{189FE696-006B-4A9B-96E2-D1FD15CF4F2A}" type="pres">
      <dgm:prSet presAssocID="{E03B24AB-32E2-4F66-9309-6E0EF7600167}" presName="arrowWedge3" presStyleLbl="fgSibTrans2D1" presStyleIdx="2" presStyleCnt="4"/>
      <dgm:spPr>
        <a:solidFill>
          <a:srgbClr val="78899B"/>
        </a:solidFill>
      </dgm:spPr>
    </dgm:pt>
    <dgm:pt modelId="{5EF258F8-2249-4475-A001-1A2861FD8ECD}" type="pres">
      <dgm:prSet presAssocID="{16254CFE-3527-4FB7-A6D6-194AE26A14C4}" presName="arrowWedge4" presStyleLbl="fgSibTrans2D1" presStyleIdx="3" presStyleCnt="4"/>
      <dgm:spPr>
        <a:solidFill>
          <a:srgbClr val="78899B"/>
        </a:solidFill>
      </dgm:spPr>
    </dgm:pt>
  </dgm:ptLst>
  <dgm:cxnLst>
    <dgm:cxn modelId="{598BBA1B-8715-4637-99C4-03B8FDC3F008}" type="presOf" srcId="{BDDFA333-39E6-4EA1-909B-7F985B4361C8}" destId="{43F1F071-4CA9-4C76-B0C6-64F9D915C15B}" srcOrd="0" destOrd="0" presId="urn:microsoft.com/office/officeart/2005/8/layout/cycle8"/>
    <dgm:cxn modelId="{4EA9CC37-FF79-4B16-A818-6AD81CC0F7F7}" type="presOf" srcId="{98CCE881-D950-4063-828E-F456BEF4EBC1}" destId="{5E690061-1B77-481F-8FCE-E37BC53B0E71}" srcOrd="0" destOrd="0" presId="urn:microsoft.com/office/officeart/2005/8/layout/cycle8"/>
    <dgm:cxn modelId="{71F9CC3B-75B7-47DF-8124-BCBF791E9C6F}" srcId="{BF4B1CF8-CFEA-4E71-AA70-3C707DFE8A7C}" destId="{98CCE881-D950-4063-828E-F456BEF4EBC1}" srcOrd="0" destOrd="0" parTransId="{57B21EFB-DA43-4287-8024-60A54663241C}" sibTransId="{C36D99EF-ABEE-4E60-8ED2-8770306513E4}"/>
    <dgm:cxn modelId="{F419C165-A09F-4317-B511-2C62A1941916}" type="presOf" srcId="{3115588F-EDD6-43B1-80F3-2D976C2ED19C}" destId="{0E5696B8-6AD8-47B2-B96D-225211DE2176}" srcOrd="0" destOrd="0" presId="urn:microsoft.com/office/officeart/2005/8/layout/cycle8"/>
    <dgm:cxn modelId="{8F1A7872-2733-4176-87F4-FE20548CDEA8}" type="presOf" srcId="{98CCE881-D950-4063-828E-F456BEF4EBC1}" destId="{A49AB8CA-2D13-441D-834D-6164DAF2D711}" srcOrd="1" destOrd="0" presId="urn:microsoft.com/office/officeart/2005/8/layout/cycle8"/>
    <dgm:cxn modelId="{7236B994-ECC2-4C3C-B90F-8A82E37685A3}" srcId="{BF4B1CF8-CFEA-4E71-AA70-3C707DFE8A7C}" destId="{3115588F-EDD6-43B1-80F3-2D976C2ED19C}" srcOrd="3" destOrd="0" parTransId="{BAD31A70-0B37-449E-9C59-854A27CD7033}" sibTransId="{16254CFE-3527-4FB7-A6D6-194AE26A14C4}"/>
    <dgm:cxn modelId="{668C2B9B-961F-4C9B-8CD3-3CEA32A6667F}" type="presOf" srcId="{BF4B1CF8-CFEA-4E71-AA70-3C707DFE8A7C}" destId="{9F70A9E4-07CB-485C-AEF5-94C8E982B275}" srcOrd="0" destOrd="0" presId="urn:microsoft.com/office/officeart/2005/8/layout/cycle8"/>
    <dgm:cxn modelId="{A7CE589E-180C-4FE5-8FE8-F00E65E91414}" type="presOf" srcId="{3115588F-EDD6-43B1-80F3-2D976C2ED19C}" destId="{3D3E4C7A-71F3-4E53-88E7-23193013D0B2}" srcOrd="1" destOrd="0" presId="urn:microsoft.com/office/officeart/2005/8/layout/cycle8"/>
    <dgm:cxn modelId="{9984DAB1-CE49-4AF0-886B-E1D6538EC5A9}" srcId="{BF4B1CF8-CFEA-4E71-AA70-3C707DFE8A7C}" destId="{A21AF9A9-EBB8-4149-960E-F2DCEECC6453}" srcOrd="2" destOrd="0" parTransId="{5ED44DB6-2A80-487E-80D1-ACD3341B8D8B}" sibTransId="{E03B24AB-32E2-4F66-9309-6E0EF7600167}"/>
    <dgm:cxn modelId="{00BA6FB4-C9C6-4B01-B889-60AA74FF4AC4}" type="presOf" srcId="{A21AF9A9-EBB8-4149-960E-F2DCEECC6453}" destId="{8FD26347-ACB3-407B-8477-97561574C868}" srcOrd="1" destOrd="0" presId="urn:microsoft.com/office/officeart/2005/8/layout/cycle8"/>
    <dgm:cxn modelId="{36DCC6C2-39AF-4A5A-AC0D-720E4C0FF819}" type="presOf" srcId="{BDDFA333-39E6-4EA1-909B-7F985B4361C8}" destId="{BB4F763B-9741-4F71-9A7F-F8BB1EC367B0}" srcOrd="1" destOrd="0" presId="urn:microsoft.com/office/officeart/2005/8/layout/cycle8"/>
    <dgm:cxn modelId="{905A9EC4-AC64-46A6-86E0-F70079522A88}" srcId="{BF4B1CF8-CFEA-4E71-AA70-3C707DFE8A7C}" destId="{BDDFA333-39E6-4EA1-909B-7F985B4361C8}" srcOrd="1" destOrd="0" parTransId="{78217837-01CA-4596-B000-09E4FC3AD3DC}" sibTransId="{2829BA78-7ED4-434D-8079-066B656C93DB}"/>
    <dgm:cxn modelId="{0E13BEE9-56AE-420C-9818-594C0707762C}" type="presOf" srcId="{A21AF9A9-EBB8-4149-960E-F2DCEECC6453}" destId="{3520CA02-4580-4F1A-924E-0BD0D9C58683}" srcOrd="0" destOrd="0" presId="urn:microsoft.com/office/officeart/2005/8/layout/cycle8"/>
    <dgm:cxn modelId="{90A5F15F-FCEC-4AE0-A372-70EA4165A6FC}" type="presParOf" srcId="{9F70A9E4-07CB-485C-AEF5-94C8E982B275}" destId="{5E690061-1B77-481F-8FCE-E37BC53B0E71}" srcOrd="0" destOrd="0" presId="urn:microsoft.com/office/officeart/2005/8/layout/cycle8"/>
    <dgm:cxn modelId="{2597C516-1A04-45FB-B6AA-7106E3B53E4D}" type="presParOf" srcId="{9F70A9E4-07CB-485C-AEF5-94C8E982B275}" destId="{A6DC2331-601A-4F6F-83AE-BAAF8DAB4C68}" srcOrd="1" destOrd="0" presId="urn:microsoft.com/office/officeart/2005/8/layout/cycle8"/>
    <dgm:cxn modelId="{524EE0A4-DDDD-4F2C-8941-B5B7C2894497}" type="presParOf" srcId="{9F70A9E4-07CB-485C-AEF5-94C8E982B275}" destId="{258B65AF-2A28-4910-9357-0DFEB2E5EA48}" srcOrd="2" destOrd="0" presId="urn:microsoft.com/office/officeart/2005/8/layout/cycle8"/>
    <dgm:cxn modelId="{CA594FBE-2254-4848-9E0C-E7F70A369A78}" type="presParOf" srcId="{9F70A9E4-07CB-485C-AEF5-94C8E982B275}" destId="{A49AB8CA-2D13-441D-834D-6164DAF2D711}" srcOrd="3" destOrd="0" presId="urn:microsoft.com/office/officeart/2005/8/layout/cycle8"/>
    <dgm:cxn modelId="{D323DD69-E021-41A3-9C9F-862A6CFC4AC3}" type="presParOf" srcId="{9F70A9E4-07CB-485C-AEF5-94C8E982B275}" destId="{43F1F071-4CA9-4C76-B0C6-64F9D915C15B}" srcOrd="4" destOrd="0" presId="urn:microsoft.com/office/officeart/2005/8/layout/cycle8"/>
    <dgm:cxn modelId="{BF5A13C0-EAF8-4470-B966-E80A150C9AD0}" type="presParOf" srcId="{9F70A9E4-07CB-485C-AEF5-94C8E982B275}" destId="{52DEF094-F7BA-45EF-B2EF-1AAC287D2C6F}" srcOrd="5" destOrd="0" presId="urn:microsoft.com/office/officeart/2005/8/layout/cycle8"/>
    <dgm:cxn modelId="{62E08DD4-F933-4764-9262-1AFB47EE8B21}" type="presParOf" srcId="{9F70A9E4-07CB-485C-AEF5-94C8E982B275}" destId="{C4BD7C63-A2A7-4F3B-B842-0422CE29BD32}" srcOrd="6" destOrd="0" presId="urn:microsoft.com/office/officeart/2005/8/layout/cycle8"/>
    <dgm:cxn modelId="{5335C2F0-44D4-4A7C-A933-D15242E28A6F}" type="presParOf" srcId="{9F70A9E4-07CB-485C-AEF5-94C8E982B275}" destId="{BB4F763B-9741-4F71-9A7F-F8BB1EC367B0}" srcOrd="7" destOrd="0" presId="urn:microsoft.com/office/officeart/2005/8/layout/cycle8"/>
    <dgm:cxn modelId="{8B2C417F-3164-4AA7-8C5D-4808F1233531}" type="presParOf" srcId="{9F70A9E4-07CB-485C-AEF5-94C8E982B275}" destId="{3520CA02-4580-4F1A-924E-0BD0D9C58683}" srcOrd="8" destOrd="0" presId="urn:microsoft.com/office/officeart/2005/8/layout/cycle8"/>
    <dgm:cxn modelId="{6605B2AA-4960-4178-AB16-C56CDFDBA2E9}" type="presParOf" srcId="{9F70A9E4-07CB-485C-AEF5-94C8E982B275}" destId="{646E6C88-25D1-4FB6-BC63-2363B1BADA04}" srcOrd="9" destOrd="0" presId="urn:microsoft.com/office/officeart/2005/8/layout/cycle8"/>
    <dgm:cxn modelId="{F872D09D-EBBB-4746-8BE8-F90537678A7E}" type="presParOf" srcId="{9F70A9E4-07CB-485C-AEF5-94C8E982B275}" destId="{3F124E91-9DB7-4C1C-98D0-5A8BB8061677}" srcOrd="10" destOrd="0" presId="urn:microsoft.com/office/officeart/2005/8/layout/cycle8"/>
    <dgm:cxn modelId="{51E1BD55-18DE-405F-A05F-E55723773744}" type="presParOf" srcId="{9F70A9E4-07CB-485C-AEF5-94C8E982B275}" destId="{8FD26347-ACB3-407B-8477-97561574C868}" srcOrd="11" destOrd="0" presId="urn:microsoft.com/office/officeart/2005/8/layout/cycle8"/>
    <dgm:cxn modelId="{1EA29DBF-F697-401F-BEB5-B3FD752EFA6A}" type="presParOf" srcId="{9F70A9E4-07CB-485C-AEF5-94C8E982B275}" destId="{0E5696B8-6AD8-47B2-B96D-225211DE2176}" srcOrd="12" destOrd="0" presId="urn:microsoft.com/office/officeart/2005/8/layout/cycle8"/>
    <dgm:cxn modelId="{E2519587-3263-40C7-A53E-6091C1178691}" type="presParOf" srcId="{9F70A9E4-07CB-485C-AEF5-94C8E982B275}" destId="{CA5842EC-1701-42A2-9905-C1B8FC92FAEC}" srcOrd="13" destOrd="0" presId="urn:microsoft.com/office/officeart/2005/8/layout/cycle8"/>
    <dgm:cxn modelId="{942C64A3-9E90-4D7F-8369-70B3A6A117DF}" type="presParOf" srcId="{9F70A9E4-07CB-485C-AEF5-94C8E982B275}" destId="{94B70E48-75F9-410D-BCC3-29A63FE073F5}" srcOrd="14" destOrd="0" presId="urn:microsoft.com/office/officeart/2005/8/layout/cycle8"/>
    <dgm:cxn modelId="{28A4AE80-0A9C-4ED0-90FC-1404DFAE685D}" type="presParOf" srcId="{9F70A9E4-07CB-485C-AEF5-94C8E982B275}" destId="{3D3E4C7A-71F3-4E53-88E7-23193013D0B2}" srcOrd="15" destOrd="0" presId="urn:microsoft.com/office/officeart/2005/8/layout/cycle8"/>
    <dgm:cxn modelId="{F36CB74D-A1F8-45E8-83E1-10C3BB19D637}" type="presParOf" srcId="{9F70A9E4-07CB-485C-AEF5-94C8E982B275}" destId="{0621F2CD-F368-48D3-A7DB-407F1B5C1CEC}" srcOrd="16" destOrd="0" presId="urn:microsoft.com/office/officeart/2005/8/layout/cycle8"/>
    <dgm:cxn modelId="{169BA387-AC53-4D34-B1BC-23337B9DE93F}" type="presParOf" srcId="{9F70A9E4-07CB-485C-AEF5-94C8E982B275}" destId="{9842E246-F056-44DF-86C8-245B46184726}" srcOrd="17" destOrd="0" presId="urn:microsoft.com/office/officeart/2005/8/layout/cycle8"/>
    <dgm:cxn modelId="{24B2A13F-6F12-48C3-B1E2-2485B07C69CC}" type="presParOf" srcId="{9F70A9E4-07CB-485C-AEF5-94C8E982B275}" destId="{189FE696-006B-4A9B-96E2-D1FD15CF4F2A}" srcOrd="18" destOrd="0" presId="urn:microsoft.com/office/officeart/2005/8/layout/cycle8"/>
    <dgm:cxn modelId="{71722B24-AE42-4233-AAB7-77C5FF7A971B}" type="presParOf" srcId="{9F70A9E4-07CB-485C-AEF5-94C8E982B275}" destId="{5EF258F8-2249-4475-A001-1A2861FD8ECD}"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90061-1B77-481F-8FCE-E37BC53B0E71}">
      <dsp:nvSpPr>
        <dsp:cNvPr id="0" name=""/>
        <dsp:cNvSpPr/>
      </dsp:nvSpPr>
      <dsp:spPr>
        <a:xfrm>
          <a:off x="122556" y="62069"/>
          <a:ext cx="1020610" cy="1020610"/>
        </a:xfrm>
        <a:prstGeom prst="pie">
          <a:avLst>
            <a:gd name="adj1" fmla="val 16200000"/>
            <a:gd name="adj2" fmla="val 0"/>
          </a:avLst>
        </a:prstGeom>
        <a:solidFill>
          <a:srgbClr val="333D4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ato" panose="020F0502020204030203" pitchFamily="34" charset="0"/>
              <a:ea typeface="Tahoma" panose="020B0604030504040204" pitchFamily="34" charset="0"/>
              <a:cs typeface="Tahoma" panose="020B0604030504040204" pitchFamily="34" charset="0"/>
            </a:rPr>
            <a:t>Do</a:t>
          </a:r>
        </a:p>
      </dsp:txBody>
      <dsp:txXfrm>
        <a:off x="664330" y="273603"/>
        <a:ext cx="376654" cy="279452"/>
      </dsp:txXfrm>
    </dsp:sp>
    <dsp:sp modelId="{43F1F071-4CA9-4C76-B0C6-64F9D915C15B}">
      <dsp:nvSpPr>
        <dsp:cNvPr id="0" name=""/>
        <dsp:cNvSpPr/>
      </dsp:nvSpPr>
      <dsp:spPr>
        <a:xfrm>
          <a:off x="122556" y="96332"/>
          <a:ext cx="1020610" cy="1020610"/>
        </a:xfrm>
        <a:prstGeom prst="pie">
          <a:avLst>
            <a:gd name="adj1" fmla="val 0"/>
            <a:gd name="adj2" fmla="val 5400000"/>
          </a:avLst>
        </a:prstGeom>
        <a:solidFill>
          <a:srgbClr val="333D4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Lato" panose="020F0502020204030203" pitchFamily="34" charset="0"/>
              <a:ea typeface="Tahoma" panose="020B0604030504040204" pitchFamily="34" charset="0"/>
              <a:cs typeface="Tahoma" panose="020B0604030504040204" pitchFamily="34" charset="0"/>
            </a:rPr>
            <a:t>Study</a:t>
          </a:r>
        </a:p>
      </dsp:txBody>
      <dsp:txXfrm>
        <a:off x="664330" y="625956"/>
        <a:ext cx="376654" cy="279452"/>
      </dsp:txXfrm>
    </dsp:sp>
    <dsp:sp modelId="{3520CA02-4580-4F1A-924E-0BD0D9C58683}">
      <dsp:nvSpPr>
        <dsp:cNvPr id="0" name=""/>
        <dsp:cNvSpPr/>
      </dsp:nvSpPr>
      <dsp:spPr>
        <a:xfrm>
          <a:off x="88292" y="96332"/>
          <a:ext cx="1020610" cy="1020610"/>
        </a:xfrm>
        <a:prstGeom prst="pie">
          <a:avLst>
            <a:gd name="adj1" fmla="val 5400000"/>
            <a:gd name="adj2" fmla="val 10800000"/>
          </a:avLst>
        </a:prstGeom>
        <a:solidFill>
          <a:srgbClr val="333D4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ato" panose="020F0502020204030203" pitchFamily="34" charset="0"/>
              <a:ea typeface="Tahoma" panose="020B0604030504040204" pitchFamily="34" charset="0"/>
              <a:cs typeface="Tahoma" panose="020B0604030504040204" pitchFamily="34" charset="0"/>
            </a:rPr>
            <a:t>Act</a:t>
          </a:r>
        </a:p>
      </dsp:txBody>
      <dsp:txXfrm>
        <a:off x="190475" y="625956"/>
        <a:ext cx="376654" cy="279452"/>
      </dsp:txXfrm>
    </dsp:sp>
    <dsp:sp modelId="{0E5696B8-6AD8-47B2-B96D-225211DE2176}">
      <dsp:nvSpPr>
        <dsp:cNvPr id="0" name=""/>
        <dsp:cNvSpPr/>
      </dsp:nvSpPr>
      <dsp:spPr>
        <a:xfrm>
          <a:off x="88292" y="62069"/>
          <a:ext cx="1020610" cy="1020610"/>
        </a:xfrm>
        <a:prstGeom prst="pie">
          <a:avLst>
            <a:gd name="adj1" fmla="val 10800000"/>
            <a:gd name="adj2" fmla="val 16200000"/>
          </a:avLst>
        </a:prstGeom>
        <a:solidFill>
          <a:srgbClr val="D87E2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Lato" panose="020F0502020204030203" pitchFamily="34" charset="0"/>
              <a:ea typeface="Tahoma" panose="020B0604030504040204" pitchFamily="34" charset="0"/>
              <a:cs typeface="Tahoma" panose="020B0604030504040204" pitchFamily="34" charset="0"/>
            </a:rPr>
            <a:t>Plan</a:t>
          </a:r>
        </a:p>
      </dsp:txBody>
      <dsp:txXfrm>
        <a:off x="190475" y="273603"/>
        <a:ext cx="376654" cy="279452"/>
      </dsp:txXfrm>
    </dsp:sp>
    <dsp:sp modelId="{0621F2CD-F368-48D3-A7DB-407F1B5C1CEC}">
      <dsp:nvSpPr>
        <dsp:cNvPr id="0" name=""/>
        <dsp:cNvSpPr/>
      </dsp:nvSpPr>
      <dsp:spPr>
        <a:xfrm>
          <a:off x="59375" y="-1111"/>
          <a:ext cx="1146972" cy="1146972"/>
        </a:xfrm>
        <a:prstGeom prst="circularArrow">
          <a:avLst>
            <a:gd name="adj1" fmla="val 5085"/>
            <a:gd name="adj2" fmla="val 327528"/>
            <a:gd name="adj3" fmla="val 21272472"/>
            <a:gd name="adj4" fmla="val 1620000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 modelId="{9842E246-F056-44DF-86C8-245B46184726}">
      <dsp:nvSpPr>
        <dsp:cNvPr id="0" name=""/>
        <dsp:cNvSpPr/>
      </dsp:nvSpPr>
      <dsp:spPr>
        <a:xfrm>
          <a:off x="59375" y="33152"/>
          <a:ext cx="1146972" cy="1146972"/>
        </a:xfrm>
        <a:prstGeom prst="circularArrow">
          <a:avLst>
            <a:gd name="adj1" fmla="val 5085"/>
            <a:gd name="adj2" fmla="val 327528"/>
            <a:gd name="adj3" fmla="val 5072472"/>
            <a:gd name="adj4" fmla="val 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 modelId="{189FE696-006B-4A9B-96E2-D1FD15CF4F2A}">
      <dsp:nvSpPr>
        <dsp:cNvPr id="0" name=""/>
        <dsp:cNvSpPr/>
      </dsp:nvSpPr>
      <dsp:spPr>
        <a:xfrm>
          <a:off x="25112" y="33152"/>
          <a:ext cx="1146972" cy="1146972"/>
        </a:xfrm>
        <a:prstGeom prst="circularArrow">
          <a:avLst>
            <a:gd name="adj1" fmla="val 5085"/>
            <a:gd name="adj2" fmla="val 327528"/>
            <a:gd name="adj3" fmla="val 10472472"/>
            <a:gd name="adj4" fmla="val 540000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 modelId="{5EF258F8-2249-4475-A001-1A2861FD8ECD}">
      <dsp:nvSpPr>
        <dsp:cNvPr id="0" name=""/>
        <dsp:cNvSpPr/>
      </dsp:nvSpPr>
      <dsp:spPr>
        <a:xfrm>
          <a:off x="25112" y="-1111"/>
          <a:ext cx="1146972" cy="1146972"/>
        </a:xfrm>
        <a:prstGeom prst="circularArrow">
          <a:avLst>
            <a:gd name="adj1" fmla="val 5085"/>
            <a:gd name="adj2" fmla="val 327528"/>
            <a:gd name="adj3" fmla="val 15872472"/>
            <a:gd name="adj4" fmla="val 1080000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0275" y="685300"/>
            <a:ext cx="8119925" cy="3426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7925" y="4340375"/>
            <a:ext cx="9743425" cy="41119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9:notes"/>
          <p:cNvSpPr txBox="1">
            <a:spLocks noGrp="1"/>
          </p:cNvSpPr>
          <p:nvPr>
            <p:ph type="body" idx="1"/>
          </p:nvPr>
        </p:nvSpPr>
        <p:spPr>
          <a:xfrm>
            <a:off x="1217925" y="4340375"/>
            <a:ext cx="9743425" cy="4111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 name="Google Shape;41;p9:notes"/>
          <p:cNvSpPr>
            <a:spLocks noGrp="1" noRot="1" noChangeAspect="1"/>
          </p:cNvSpPr>
          <p:nvPr>
            <p:ph type="sldImg" idx="2"/>
          </p:nvPr>
        </p:nvSpPr>
        <p:spPr>
          <a:xfrm>
            <a:off x="3806825" y="685800"/>
            <a:ext cx="4567238" cy="3425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5"/>
          <p:cNvSpPr>
            <a:spLocks noGrp="1" noRot="1" noChangeAspect="1" noTextEdit="1"/>
          </p:cNvSpPr>
          <p:nvPr>
            <p:ph type="sldImg"/>
          </p:nvPr>
        </p:nvSpPr>
        <p:spPr>
          <a:xfrm>
            <a:off x="3806825" y="685800"/>
            <a:ext cx="4567238" cy="3425825"/>
          </a:xfrm>
          <a:ln/>
        </p:spPr>
      </p:sp>
      <p:sp>
        <p:nvSpPr>
          <p:cNvPr id="39940" name="Notes Placeholder 6"/>
          <p:cNvSpPr>
            <a:spLocks noGrp="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80693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5"/>
          <p:cNvSpPr>
            <a:spLocks noGrp="1" noRot="1" noChangeAspect="1" noTextEdit="1"/>
          </p:cNvSpPr>
          <p:nvPr>
            <p:ph type="sldImg"/>
          </p:nvPr>
        </p:nvSpPr>
        <p:spPr>
          <a:xfrm>
            <a:off x="3806825" y="685800"/>
            <a:ext cx="4567238" cy="3425825"/>
          </a:xfrm>
          <a:ln/>
        </p:spPr>
      </p:sp>
      <p:sp>
        <p:nvSpPr>
          <p:cNvPr id="39940" name="Notes Placeholder 6"/>
          <p:cNvSpPr>
            <a:spLocks noGrp="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224500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3923" y="2832671"/>
            <a:ext cx="10357803" cy="191890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827847" y="5117084"/>
            <a:ext cx="8529955" cy="228441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09282" y="2101659"/>
            <a:ext cx="5300758" cy="603084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2"/>
          </p:nvPr>
        </p:nvSpPr>
        <p:spPr>
          <a:xfrm>
            <a:off x="6275609" y="2101659"/>
            <a:ext cx="5300758" cy="603084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8"/>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30F41D-EE9C-4BDE-8637-870D3411A919}"/>
              </a:ext>
            </a:extLst>
          </p:cNvPr>
          <p:cNvSpPr>
            <a:spLocks noGrp="1"/>
          </p:cNvSpPr>
          <p:nvPr>
            <p:ph type="sldNum" sz="quarter" idx="12"/>
          </p:nvPr>
        </p:nvSpPr>
        <p:spPr>
          <a:xfrm>
            <a:off x="8773668" y="8498015"/>
            <a:ext cx="2802699" cy="276999"/>
          </a:xfrm>
        </p:spPr>
        <p:txBody>
          <a:bodyPr/>
          <a:lstStyle/>
          <a:p>
            <a:fld id="{4B558F6B-2310-42EC-BC1C-30560D3BAA19}" type="slidenum">
              <a:rPr lang="en-US" smtClean="0"/>
              <a:t>‹#›</a:t>
            </a:fld>
            <a:endParaRPr lang="en-US"/>
          </a:p>
        </p:txBody>
      </p:sp>
      <p:sp>
        <p:nvSpPr>
          <p:cNvPr id="4" name="Title Placeholder 1">
            <a:extLst>
              <a:ext uri="{FF2B5EF4-FFF2-40B4-BE49-F238E27FC236}">
                <a16:creationId xmlns:a16="http://schemas.microsoft.com/office/drawing/2014/main" id="{B0415C2F-EFB9-404E-B1CB-7C149C15C9D4}"/>
              </a:ext>
            </a:extLst>
          </p:cNvPr>
          <p:cNvSpPr>
            <a:spLocks noGrp="1"/>
          </p:cNvSpPr>
          <p:nvPr>
            <p:ph type="title"/>
          </p:nvPr>
        </p:nvSpPr>
        <p:spPr>
          <a:xfrm>
            <a:off x="0" y="-9859"/>
            <a:ext cx="12179300" cy="860169"/>
          </a:xfrm>
          <a:prstGeom prst="rect">
            <a:avLst/>
          </a:prstGeom>
          <a:solidFill>
            <a:schemeClr val="bg2"/>
          </a:solidFill>
          <a:ln w="28575">
            <a:solidFill>
              <a:schemeClr val="bg2">
                <a:lumMod val="75000"/>
              </a:schemeClr>
            </a:solidFill>
          </a:ln>
        </p:spPr>
        <p:txBody>
          <a:bodyPr vert="horz" lIns="91440" tIns="45720" rIns="91440" bIns="45720" rtlCol="0" anchor="ctr">
            <a:normAutofit/>
          </a:bodyPr>
          <a:lstStyle>
            <a:lvl1pPr>
              <a:defRPr sz="4795"/>
            </a:lvl1pPr>
          </a:lstStyle>
          <a:p>
            <a:r>
              <a:rPr lang="en-US"/>
              <a:t>Click to edit Master title style</a:t>
            </a:r>
          </a:p>
        </p:txBody>
      </p:sp>
    </p:spTree>
    <p:extLst>
      <p:ext uri="{BB962C8B-B14F-4D97-AF65-F5344CB8AC3E}">
        <p14:creationId xmlns:p14="http://schemas.microsoft.com/office/powerpoint/2010/main" val="28893332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09282" y="2101659"/>
            <a:ext cx="10967085" cy="603084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3"/>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AE138382-0392-E3A3-0B50-DA184B798482}"/>
              </a:ext>
            </a:extLst>
          </p:cNvPr>
          <p:cNvPicPr>
            <a:picLocks noChangeAspect="1"/>
          </p:cNvPicPr>
          <p:nvPr/>
        </p:nvPicPr>
        <p:blipFill rotWithShape="1">
          <a:blip r:embed="rId3"/>
          <a:srcRect l="8509" t="14018" r="9142" b="19092"/>
          <a:stretch/>
        </p:blipFill>
        <p:spPr>
          <a:xfrm>
            <a:off x="6286021" y="1474493"/>
            <a:ext cx="5381817" cy="3277838"/>
          </a:xfrm>
          <a:prstGeom prst="rect">
            <a:avLst/>
          </a:prstGeom>
        </p:spPr>
      </p:pic>
      <p:sp>
        <p:nvSpPr>
          <p:cNvPr id="43" name="Google Shape;43;p9"/>
          <p:cNvSpPr txBox="1">
            <a:spLocks noGrp="1"/>
          </p:cNvSpPr>
          <p:nvPr>
            <p:ph type="ctrTitle"/>
          </p:nvPr>
        </p:nvSpPr>
        <p:spPr>
          <a:xfrm>
            <a:off x="469788" y="984080"/>
            <a:ext cx="5455311" cy="2677656"/>
          </a:xfrm>
          <a:prstGeom prst="rect">
            <a:avLst/>
          </a:prstGeom>
          <a:noFill/>
          <a:ln>
            <a:noFill/>
          </a:ln>
        </p:spPr>
        <p:txBody>
          <a:bodyPr spcFirstLastPara="1" wrap="square" lIns="0" tIns="0" rIns="0" bIns="0" anchor="t" anchorCtr="0">
            <a:spAutoFit/>
          </a:bodyPr>
          <a:lstStyle/>
          <a:p>
            <a:r>
              <a:rPr lang="en-US" sz="1800" dirty="0">
                <a:solidFill>
                  <a:srgbClr val="D87E28"/>
                </a:solidFill>
                <a:latin typeface="Lato" panose="020F0502020204030203" pitchFamily="34" charset="0"/>
                <a:ea typeface="Tahoma"/>
                <a:cs typeface="Tahoma"/>
                <a:sym typeface="Tahoma"/>
              </a:rPr>
              <a:t>Purpose</a:t>
            </a:r>
            <a:br>
              <a:rPr lang="en-US" sz="1200" dirty="0">
                <a:latin typeface="Lato" panose="020F0502020204030203" pitchFamily="34" charset="0"/>
                <a:ea typeface="Tahoma"/>
                <a:cs typeface="Tahoma"/>
                <a:sym typeface="Tahoma"/>
              </a:rPr>
            </a:br>
            <a:br>
              <a:rPr lang="en-US" sz="1200" dirty="0">
                <a:latin typeface="Lato" panose="020F0502020204030203" pitchFamily="34" charset="0"/>
                <a:ea typeface="Tahoma"/>
                <a:cs typeface="Tahoma"/>
                <a:sym typeface="Tahoma"/>
              </a:rPr>
            </a:br>
            <a:r>
              <a:rPr lang="en-US" sz="1600" b="0" dirty="0">
                <a:effectLst/>
                <a:latin typeface="Lato" panose="020F0502020204030203" pitchFamily="34" charset="0"/>
                <a:ea typeface="Tahoma" panose="020B0604030504040204" pitchFamily="34" charset="0"/>
                <a:cs typeface="Tahoma" panose="020B0604030504040204" pitchFamily="34" charset="0"/>
              </a:rPr>
              <a:t>The Critical to Quality (CTQ) tree is used to identify and capture the needs, wants, and requirements a customer considers when judging your product/service for its quality. It is accompanied by a Kano analysis to further understand and prioritize the complexities of the customers’ needs. This information can then be used to help focus an improvement project on certain aspects of the product/service when developing a solution.</a:t>
            </a:r>
            <a:br>
              <a:rPr lang="en-US" sz="1600" b="0" dirty="0">
                <a:effectLst/>
                <a:latin typeface="Calibri" panose="020F0502020204030204" pitchFamily="34" charset="0"/>
                <a:ea typeface="Calibri" panose="020F0502020204030204" pitchFamily="34" charset="0"/>
              </a:rPr>
            </a:br>
            <a:endParaRPr lang="en-US" sz="1600" b="0" dirty="0">
              <a:latin typeface="Lato" panose="020F0502020204030203" pitchFamily="34" charset="0"/>
            </a:endParaRPr>
          </a:p>
        </p:txBody>
      </p:sp>
      <p:sp>
        <p:nvSpPr>
          <p:cNvPr id="51" name="Google Shape;51;p9"/>
          <p:cNvSpPr txBox="1"/>
          <p:nvPr/>
        </p:nvSpPr>
        <p:spPr>
          <a:xfrm>
            <a:off x="469788" y="3587119"/>
            <a:ext cx="7527672" cy="954107"/>
          </a:xfrm>
          <a:prstGeom prst="rect">
            <a:avLst/>
          </a:prstGeom>
          <a:noFill/>
          <a:ln>
            <a:noFill/>
          </a:ln>
        </p:spPr>
        <p:txBody>
          <a:bodyPr spcFirstLastPara="1" wrap="square" lIns="0" tIns="0" rIns="0" bIns="0" anchor="t" anchorCtr="0">
            <a:spAutoFit/>
          </a:bodyPr>
          <a:lstStyle/>
          <a:p>
            <a:pPr lvl="0">
              <a:buSzPts val="1400"/>
            </a:pPr>
            <a:r>
              <a:rPr lang="en-US" sz="1800" b="1" dirty="0">
                <a:solidFill>
                  <a:srgbClr val="D87E28"/>
                </a:solidFill>
                <a:latin typeface="Lato" panose="020F0502020204030203" pitchFamily="34" charset="0"/>
                <a:ea typeface="Tahoma"/>
                <a:cs typeface="Tahoma"/>
                <a:sym typeface="Tahoma"/>
              </a:rPr>
              <a:t>Key Components</a:t>
            </a:r>
          </a:p>
          <a:p>
            <a:pPr lvl="0">
              <a:buSzPts val="1400"/>
            </a:pPr>
            <a:endParaRPr sz="1200"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600" b="1" i="0" u="none" strike="noStrike" cap="none" dirty="0">
                <a:solidFill>
                  <a:schemeClr val="dk1"/>
                </a:solidFill>
                <a:latin typeface="Lato" panose="020F0502020204030203" pitchFamily="34" charset="0"/>
                <a:ea typeface="Tahoma"/>
                <a:cs typeface="Tahoma"/>
                <a:sym typeface="Tahoma"/>
              </a:rPr>
              <a:t>Product / Service: </a:t>
            </a:r>
            <a:r>
              <a:rPr lang="en-US" sz="1600" i="0" u="none" strike="noStrike" cap="none" dirty="0">
                <a:solidFill>
                  <a:schemeClr val="dk1"/>
                </a:solidFill>
                <a:latin typeface="Lato" panose="020F0502020204030203" pitchFamily="34" charset="0"/>
                <a:ea typeface="Tahoma"/>
                <a:cs typeface="Tahoma"/>
                <a:sym typeface="Tahoma"/>
              </a:rPr>
              <a:t>State the product or service that you are focused on improving</a:t>
            </a:r>
            <a:endParaRPr sz="1600" dirty="0">
              <a:latin typeface="Lato" panose="020F0502020204030203" pitchFamily="34" charset="0"/>
            </a:endParaRPr>
          </a:p>
        </p:txBody>
      </p:sp>
      <p:grpSp>
        <p:nvGrpSpPr>
          <p:cNvPr id="7" name="Group 6">
            <a:extLst>
              <a:ext uri="{FF2B5EF4-FFF2-40B4-BE49-F238E27FC236}">
                <a16:creationId xmlns:a16="http://schemas.microsoft.com/office/drawing/2014/main" id="{5234959E-1AEC-C72B-33A6-06E583922FDD}"/>
              </a:ext>
            </a:extLst>
          </p:cNvPr>
          <p:cNvGrpSpPr/>
          <p:nvPr/>
        </p:nvGrpSpPr>
        <p:grpSpPr>
          <a:xfrm>
            <a:off x="6999477" y="3133801"/>
            <a:ext cx="302571" cy="308913"/>
            <a:chOff x="6982769" y="2633358"/>
            <a:chExt cx="302571" cy="308913"/>
          </a:xfrm>
        </p:grpSpPr>
        <p:sp>
          <p:nvSpPr>
            <p:cNvPr id="52" name="Google Shape;52;p9"/>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53" name="Google Shape;53;p9"/>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latin typeface="Lato" panose="020F0502020204030203" pitchFamily="34" charset="0"/>
                  <a:ea typeface="Tahoma"/>
                  <a:cs typeface="Tahoma"/>
                  <a:sym typeface="Tahoma"/>
                </a:rPr>
                <a:t>1</a:t>
              </a:r>
              <a:endParaRPr sz="1400" b="0" i="0" u="none" strike="noStrike" cap="none" dirty="0">
                <a:solidFill>
                  <a:srgbClr val="000000"/>
                </a:solidFill>
                <a:latin typeface="Lato" panose="020F0502020204030203" pitchFamily="34" charset="0"/>
                <a:ea typeface="Tahoma"/>
                <a:cs typeface="Tahoma"/>
                <a:sym typeface="Tahoma"/>
              </a:endParaRPr>
            </a:p>
          </p:txBody>
        </p:sp>
      </p:grpSp>
      <p:sp>
        <p:nvSpPr>
          <p:cNvPr id="56" name="Google Shape;56;p9"/>
          <p:cNvSpPr txBox="1"/>
          <p:nvPr/>
        </p:nvSpPr>
        <p:spPr>
          <a:xfrm>
            <a:off x="437796" y="312215"/>
            <a:ext cx="7348892" cy="44371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2800" b="1" dirty="0">
                <a:solidFill>
                  <a:srgbClr val="4D9342"/>
                </a:solidFill>
                <a:latin typeface="Lato Black" panose="020F0A02020204030203" pitchFamily="34" charset="0"/>
                <a:ea typeface="Tahoma" panose="020B0604030504040204" pitchFamily="34" charset="0"/>
                <a:cs typeface="Tahoma" panose="020B0604030504040204" pitchFamily="34" charset="0"/>
              </a:rPr>
              <a:t>Critical to Quality (CTQ) Tree </a:t>
            </a:r>
            <a:r>
              <a:rPr lang="en-US" sz="2800" b="1" i="0" u="none" strike="noStrike" cap="none" dirty="0">
                <a:solidFill>
                  <a:srgbClr val="4D9342"/>
                </a:solidFill>
                <a:latin typeface="Lato Black" panose="020F0A02020204030203" pitchFamily="34" charset="0"/>
                <a:ea typeface="Tahoma" panose="020B0604030504040204" pitchFamily="34" charset="0"/>
                <a:cs typeface="Tahoma" panose="020B0604030504040204" pitchFamily="34" charset="0"/>
                <a:sym typeface="Arial"/>
              </a:rPr>
              <a:t>+ Kano Analysis</a:t>
            </a:r>
            <a:endParaRPr sz="2800" b="1" i="0" u="none" strike="noStrike" cap="none" dirty="0">
              <a:solidFill>
                <a:srgbClr val="4D9342"/>
              </a:solidFill>
              <a:latin typeface="Lato Black" panose="020F0A02020204030203" pitchFamily="34" charset="0"/>
              <a:ea typeface="Tahoma" panose="020B0604030504040204" pitchFamily="34" charset="0"/>
              <a:cs typeface="Tahoma" panose="020B0604030504040204" pitchFamily="34" charset="0"/>
              <a:sym typeface="Calibri"/>
            </a:endParaRPr>
          </a:p>
        </p:txBody>
      </p:sp>
      <p:graphicFrame>
        <p:nvGraphicFramePr>
          <p:cNvPr id="23" name="Diagram 22">
            <a:extLst>
              <a:ext uri="{FF2B5EF4-FFF2-40B4-BE49-F238E27FC236}">
                <a16:creationId xmlns:a16="http://schemas.microsoft.com/office/drawing/2014/main" id="{8FF79A2F-03CE-4C41-A7AF-BD31539E01CE}"/>
              </a:ext>
            </a:extLst>
          </p:cNvPr>
          <p:cNvGraphicFramePr/>
          <p:nvPr>
            <p:extLst>
              <p:ext uri="{D42A27DB-BD31-4B8C-83A1-F6EECF244321}">
                <p14:modId xmlns:p14="http://schemas.microsoft.com/office/powerpoint/2010/main" val="1752439524"/>
              </p:ext>
            </p:extLst>
          </p:nvPr>
        </p:nvGraphicFramePr>
        <p:xfrm>
          <a:off x="10911840" y="102323"/>
          <a:ext cx="1267460" cy="1215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extLst>
              <a:ext uri="{FF2B5EF4-FFF2-40B4-BE49-F238E27FC236}">
                <a16:creationId xmlns:a16="http://schemas.microsoft.com/office/drawing/2014/main" id="{C9CFC330-0D33-4D4F-AB32-E7FAF0D9DE0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1484185" y="8510182"/>
            <a:ext cx="525145" cy="525145"/>
          </a:xfrm>
          <a:prstGeom prst="rect">
            <a:avLst/>
          </a:prstGeom>
          <a:noFill/>
          <a:ln>
            <a:noFill/>
          </a:ln>
        </p:spPr>
      </p:pic>
      <p:grpSp>
        <p:nvGrpSpPr>
          <p:cNvPr id="24" name="Group 23">
            <a:extLst>
              <a:ext uri="{FF2B5EF4-FFF2-40B4-BE49-F238E27FC236}">
                <a16:creationId xmlns:a16="http://schemas.microsoft.com/office/drawing/2014/main" id="{3612CDD0-AF4C-9B7A-C367-8D3D40DFB571}"/>
              </a:ext>
            </a:extLst>
          </p:cNvPr>
          <p:cNvGrpSpPr/>
          <p:nvPr/>
        </p:nvGrpSpPr>
        <p:grpSpPr>
          <a:xfrm>
            <a:off x="7757519" y="1438168"/>
            <a:ext cx="302571" cy="308913"/>
            <a:chOff x="6982769" y="2633358"/>
            <a:chExt cx="302571" cy="308913"/>
          </a:xfrm>
        </p:grpSpPr>
        <p:sp>
          <p:nvSpPr>
            <p:cNvPr id="25" name="Google Shape;52;p9">
              <a:extLst>
                <a:ext uri="{FF2B5EF4-FFF2-40B4-BE49-F238E27FC236}">
                  <a16:creationId xmlns:a16="http://schemas.microsoft.com/office/drawing/2014/main" id="{62861A5B-BBA2-480E-5B75-36675CC790FE}"/>
                </a:ext>
              </a:extLst>
            </p:cNvPr>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26" name="Google Shape;53;p9">
              <a:extLst>
                <a:ext uri="{FF2B5EF4-FFF2-40B4-BE49-F238E27FC236}">
                  <a16:creationId xmlns:a16="http://schemas.microsoft.com/office/drawing/2014/main" id="{73AA12FF-8F47-7895-00C1-3A867EF6188D}"/>
                </a:ext>
              </a:extLst>
            </p:cNvPr>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dirty="0">
                  <a:solidFill>
                    <a:srgbClr val="FFFFFF"/>
                  </a:solidFill>
                  <a:latin typeface="Lato" panose="020F0502020204030203" pitchFamily="34" charset="0"/>
                  <a:ea typeface="Tahoma"/>
                  <a:cs typeface="Tahoma"/>
                  <a:sym typeface="Tahoma"/>
                </a:rPr>
                <a:t>2</a:t>
              </a:r>
              <a:endParaRPr sz="1400" b="0" i="0" u="none" strike="noStrike" cap="none" dirty="0">
                <a:solidFill>
                  <a:srgbClr val="000000"/>
                </a:solidFill>
                <a:latin typeface="Lato" panose="020F0502020204030203" pitchFamily="34" charset="0"/>
                <a:ea typeface="Tahoma"/>
                <a:cs typeface="Tahoma"/>
                <a:sym typeface="Tahoma"/>
              </a:endParaRPr>
            </a:p>
          </p:txBody>
        </p:sp>
      </p:grpSp>
      <p:grpSp>
        <p:nvGrpSpPr>
          <p:cNvPr id="27" name="Group 26">
            <a:extLst>
              <a:ext uri="{FF2B5EF4-FFF2-40B4-BE49-F238E27FC236}">
                <a16:creationId xmlns:a16="http://schemas.microsoft.com/office/drawing/2014/main" id="{0D8FD806-ECBF-8975-2EBD-806E50C12405}"/>
              </a:ext>
            </a:extLst>
          </p:cNvPr>
          <p:cNvGrpSpPr/>
          <p:nvPr/>
        </p:nvGrpSpPr>
        <p:grpSpPr>
          <a:xfrm>
            <a:off x="10464513" y="1432325"/>
            <a:ext cx="302571" cy="308913"/>
            <a:chOff x="6982769" y="2633358"/>
            <a:chExt cx="302571" cy="308913"/>
          </a:xfrm>
        </p:grpSpPr>
        <p:sp>
          <p:nvSpPr>
            <p:cNvPr id="28" name="Google Shape;52;p9">
              <a:extLst>
                <a:ext uri="{FF2B5EF4-FFF2-40B4-BE49-F238E27FC236}">
                  <a16:creationId xmlns:a16="http://schemas.microsoft.com/office/drawing/2014/main" id="{63BD7EB0-CC9A-8C4D-D5EB-2E7A2ADB2614}"/>
                </a:ext>
              </a:extLst>
            </p:cNvPr>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29" name="Google Shape;53;p9">
              <a:extLst>
                <a:ext uri="{FF2B5EF4-FFF2-40B4-BE49-F238E27FC236}">
                  <a16:creationId xmlns:a16="http://schemas.microsoft.com/office/drawing/2014/main" id="{E779FBE3-DB26-1A98-4631-A7377C20F843}"/>
                </a:ext>
              </a:extLst>
            </p:cNvPr>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dirty="0">
                  <a:solidFill>
                    <a:srgbClr val="FFFFFF"/>
                  </a:solidFill>
                  <a:latin typeface="Lato" panose="020F0502020204030203" pitchFamily="34" charset="0"/>
                  <a:ea typeface="Tahoma"/>
                  <a:cs typeface="Tahoma"/>
                  <a:sym typeface="Tahoma"/>
                </a:rPr>
                <a:t>3</a:t>
              </a:r>
              <a:endParaRPr sz="1400" b="0" i="0" u="none" strike="noStrike" cap="none" dirty="0">
                <a:solidFill>
                  <a:srgbClr val="000000"/>
                </a:solidFill>
                <a:latin typeface="Lato" panose="020F0502020204030203" pitchFamily="34" charset="0"/>
                <a:ea typeface="Tahoma"/>
                <a:cs typeface="Tahoma"/>
                <a:sym typeface="Tahoma"/>
              </a:endParaRPr>
            </a:p>
          </p:txBody>
        </p:sp>
      </p:grpSp>
      <p:grpSp>
        <p:nvGrpSpPr>
          <p:cNvPr id="30" name="Group 29">
            <a:extLst>
              <a:ext uri="{FF2B5EF4-FFF2-40B4-BE49-F238E27FC236}">
                <a16:creationId xmlns:a16="http://schemas.microsoft.com/office/drawing/2014/main" id="{053415BD-E009-D837-CBE7-1CDDF4643E06}"/>
              </a:ext>
            </a:extLst>
          </p:cNvPr>
          <p:cNvGrpSpPr/>
          <p:nvPr/>
        </p:nvGrpSpPr>
        <p:grpSpPr>
          <a:xfrm>
            <a:off x="8704500" y="3095640"/>
            <a:ext cx="302571" cy="308913"/>
            <a:chOff x="6982769" y="2633358"/>
            <a:chExt cx="302571" cy="308913"/>
          </a:xfrm>
        </p:grpSpPr>
        <p:sp>
          <p:nvSpPr>
            <p:cNvPr id="31" name="Google Shape;52;p9">
              <a:extLst>
                <a:ext uri="{FF2B5EF4-FFF2-40B4-BE49-F238E27FC236}">
                  <a16:creationId xmlns:a16="http://schemas.microsoft.com/office/drawing/2014/main" id="{135DE734-04F9-0292-B950-F4F0862A3537}"/>
                </a:ext>
              </a:extLst>
            </p:cNvPr>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32" name="Google Shape;53;p9">
              <a:extLst>
                <a:ext uri="{FF2B5EF4-FFF2-40B4-BE49-F238E27FC236}">
                  <a16:creationId xmlns:a16="http://schemas.microsoft.com/office/drawing/2014/main" id="{51353E68-A60C-2E89-FB6C-142E30DC52C5}"/>
                </a:ext>
              </a:extLst>
            </p:cNvPr>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chemeClr val="bg1"/>
                  </a:solidFill>
                  <a:latin typeface="Lato" panose="020F0502020204030203" pitchFamily="34" charset="0"/>
                  <a:ea typeface="Tahoma"/>
                  <a:cs typeface="Tahoma"/>
                  <a:sym typeface="Tahoma"/>
                </a:rPr>
                <a:t>4</a:t>
              </a:r>
              <a:endParaRPr sz="1400" b="0" i="0" u="none" strike="noStrike" cap="none" dirty="0">
                <a:solidFill>
                  <a:schemeClr val="bg1"/>
                </a:solidFill>
                <a:latin typeface="Lato" panose="020F0502020204030203" pitchFamily="34" charset="0"/>
                <a:ea typeface="Tahoma"/>
                <a:cs typeface="Tahoma"/>
                <a:sym typeface="Tahoma"/>
              </a:endParaRPr>
            </a:p>
          </p:txBody>
        </p:sp>
      </p:grpSp>
      <p:grpSp>
        <p:nvGrpSpPr>
          <p:cNvPr id="33" name="Group 32">
            <a:extLst>
              <a:ext uri="{FF2B5EF4-FFF2-40B4-BE49-F238E27FC236}">
                <a16:creationId xmlns:a16="http://schemas.microsoft.com/office/drawing/2014/main" id="{BDC0D2F7-CBF2-73AD-D039-2283461F16F0}"/>
              </a:ext>
            </a:extLst>
          </p:cNvPr>
          <p:cNvGrpSpPr/>
          <p:nvPr/>
        </p:nvGrpSpPr>
        <p:grpSpPr>
          <a:xfrm>
            <a:off x="10328467" y="2836574"/>
            <a:ext cx="302571" cy="308913"/>
            <a:chOff x="6982769" y="2633358"/>
            <a:chExt cx="302571" cy="308913"/>
          </a:xfrm>
        </p:grpSpPr>
        <p:sp>
          <p:nvSpPr>
            <p:cNvPr id="34" name="Google Shape;52;p9">
              <a:extLst>
                <a:ext uri="{FF2B5EF4-FFF2-40B4-BE49-F238E27FC236}">
                  <a16:creationId xmlns:a16="http://schemas.microsoft.com/office/drawing/2014/main" id="{B6EA2A15-3377-CB2E-C289-0F10F31CB92D}"/>
                </a:ext>
              </a:extLst>
            </p:cNvPr>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35" name="Google Shape;53;p9">
              <a:extLst>
                <a:ext uri="{FF2B5EF4-FFF2-40B4-BE49-F238E27FC236}">
                  <a16:creationId xmlns:a16="http://schemas.microsoft.com/office/drawing/2014/main" id="{FD28CC5B-4ACB-EDFD-B07E-57EA4BDAF9CE}"/>
                </a:ext>
              </a:extLst>
            </p:cNvPr>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chemeClr val="bg1"/>
                  </a:solidFill>
                  <a:latin typeface="Lato" panose="020F0502020204030203" pitchFamily="34" charset="0"/>
                  <a:ea typeface="Tahoma"/>
                  <a:cs typeface="Tahoma"/>
                  <a:sym typeface="Tahoma"/>
                </a:rPr>
                <a:t>5</a:t>
              </a:r>
              <a:endParaRPr sz="1400" b="0" i="0" u="none" strike="noStrike" cap="none" dirty="0">
                <a:solidFill>
                  <a:schemeClr val="bg1"/>
                </a:solidFill>
                <a:latin typeface="Lato" panose="020F0502020204030203" pitchFamily="34" charset="0"/>
                <a:ea typeface="Tahoma"/>
                <a:cs typeface="Tahoma"/>
                <a:sym typeface="Tahoma"/>
              </a:endParaRPr>
            </a:p>
          </p:txBody>
        </p:sp>
      </p:grpSp>
      <p:grpSp>
        <p:nvGrpSpPr>
          <p:cNvPr id="36" name="Group 35">
            <a:extLst>
              <a:ext uri="{FF2B5EF4-FFF2-40B4-BE49-F238E27FC236}">
                <a16:creationId xmlns:a16="http://schemas.microsoft.com/office/drawing/2014/main" id="{D3D8C65E-BEEF-8463-AC96-17FBA190F1D3}"/>
              </a:ext>
            </a:extLst>
          </p:cNvPr>
          <p:cNvGrpSpPr/>
          <p:nvPr/>
        </p:nvGrpSpPr>
        <p:grpSpPr>
          <a:xfrm>
            <a:off x="11287407" y="2979344"/>
            <a:ext cx="302571" cy="308913"/>
            <a:chOff x="6982769" y="2633358"/>
            <a:chExt cx="302571" cy="308913"/>
          </a:xfrm>
        </p:grpSpPr>
        <p:sp>
          <p:nvSpPr>
            <p:cNvPr id="37" name="Google Shape;52;p9">
              <a:extLst>
                <a:ext uri="{FF2B5EF4-FFF2-40B4-BE49-F238E27FC236}">
                  <a16:creationId xmlns:a16="http://schemas.microsoft.com/office/drawing/2014/main" id="{B9D0C808-32BB-6C50-53DA-BB24D8BEAA3A}"/>
                </a:ext>
              </a:extLst>
            </p:cNvPr>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38" name="Google Shape;53;p9">
              <a:extLst>
                <a:ext uri="{FF2B5EF4-FFF2-40B4-BE49-F238E27FC236}">
                  <a16:creationId xmlns:a16="http://schemas.microsoft.com/office/drawing/2014/main" id="{F8BFEF4E-0C06-7F5C-213F-B584D8633DD4}"/>
                </a:ext>
              </a:extLst>
            </p:cNvPr>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solidFill>
                    <a:schemeClr val="bg1"/>
                  </a:solidFill>
                  <a:latin typeface="Lato" panose="020F0502020204030203" pitchFamily="34" charset="0"/>
                  <a:ea typeface="Tahoma"/>
                  <a:cs typeface="Tahoma"/>
                  <a:sym typeface="Tahoma"/>
                </a:rPr>
                <a:t>6</a:t>
              </a:r>
              <a:endParaRPr sz="1400" b="0" i="0" u="none" strike="noStrike" cap="none" dirty="0">
                <a:solidFill>
                  <a:schemeClr val="bg1"/>
                </a:solidFill>
                <a:latin typeface="Lato" panose="020F0502020204030203" pitchFamily="34" charset="0"/>
                <a:ea typeface="Tahoma"/>
                <a:cs typeface="Tahoma"/>
                <a:sym typeface="Tahoma"/>
              </a:endParaRPr>
            </a:p>
          </p:txBody>
        </p:sp>
      </p:grpSp>
      <p:sp>
        <p:nvSpPr>
          <p:cNvPr id="40" name="Google Shape;51;p9">
            <a:extLst>
              <a:ext uri="{FF2B5EF4-FFF2-40B4-BE49-F238E27FC236}">
                <a16:creationId xmlns:a16="http://schemas.microsoft.com/office/drawing/2014/main" id="{341297B0-3B1B-8CD9-1ED4-9E902B0DAE13}"/>
              </a:ext>
            </a:extLst>
          </p:cNvPr>
          <p:cNvSpPr txBox="1"/>
          <p:nvPr/>
        </p:nvSpPr>
        <p:spPr>
          <a:xfrm>
            <a:off x="469788" y="4505269"/>
            <a:ext cx="11135420" cy="3200876"/>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1800"/>
            </a:pPr>
            <a:endParaRPr sz="1600" b="0"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r>
              <a:rPr lang="en-US" sz="1600" b="1" i="0" u="none" strike="noStrike" cap="none" dirty="0">
                <a:solidFill>
                  <a:schemeClr val="dk1"/>
                </a:solidFill>
                <a:latin typeface="Lato" panose="020F0502020204030203" pitchFamily="34" charset="0"/>
                <a:ea typeface="Tahoma"/>
                <a:cs typeface="Tahoma"/>
                <a:sym typeface="Tahoma"/>
              </a:rPr>
              <a:t>Process: </a:t>
            </a:r>
            <a:r>
              <a:rPr lang="en-US" sz="1600" i="0" u="none" strike="noStrike" cap="none" dirty="0">
                <a:solidFill>
                  <a:schemeClr val="dk1"/>
                </a:solidFill>
                <a:latin typeface="Lato" panose="020F0502020204030203" pitchFamily="34" charset="0"/>
                <a:ea typeface="Tahoma"/>
                <a:cs typeface="Tahoma"/>
                <a:sym typeface="Tahoma"/>
              </a:rPr>
              <a:t>Name the process from which the product/service (Key Component 1) is the output</a:t>
            </a:r>
          </a:p>
          <a:p>
            <a:pPr marL="342900" marR="0" lvl="0" indent="-342900" algn="l" rtl="0">
              <a:lnSpc>
                <a:spcPct val="100000"/>
              </a:lnSpc>
              <a:spcBef>
                <a:spcPts val="0"/>
              </a:spcBef>
              <a:spcAft>
                <a:spcPts val="0"/>
              </a:spcAft>
              <a:buClr>
                <a:srgbClr val="000000"/>
              </a:buClr>
              <a:buSzPts val="1800"/>
              <a:buFont typeface="Arial"/>
              <a:buAutoNum type="arabicPeriod" startAt="2"/>
            </a:pPr>
            <a:endParaRPr lang="en-US" sz="1600"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r>
              <a:rPr lang="en-US" sz="1600" b="1" i="0" u="none" strike="noStrike" cap="none" dirty="0">
                <a:solidFill>
                  <a:schemeClr val="dk1"/>
                </a:solidFill>
                <a:latin typeface="Lato" panose="020F0502020204030203" pitchFamily="34" charset="0"/>
                <a:ea typeface="Tahoma"/>
                <a:cs typeface="Tahoma"/>
                <a:sym typeface="Tahoma"/>
              </a:rPr>
              <a:t>Customer: </a:t>
            </a:r>
            <a:r>
              <a:rPr lang="en-US" sz="1600" i="0" u="none" strike="noStrike" cap="none" dirty="0">
                <a:solidFill>
                  <a:schemeClr val="dk1"/>
                </a:solidFill>
                <a:latin typeface="Lato" panose="020F0502020204030203" pitchFamily="34" charset="0"/>
                <a:ea typeface="Tahoma"/>
                <a:cs typeface="Tahoma"/>
                <a:sym typeface="Tahoma"/>
              </a:rPr>
              <a:t>State your customer or class of customers you are directly targeting with your product/service</a:t>
            </a:r>
          </a:p>
          <a:p>
            <a:pPr marL="342900" marR="0" lvl="0" indent="-342900" algn="l" rtl="0">
              <a:lnSpc>
                <a:spcPct val="100000"/>
              </a:lnSpc>
              <a:spcBef>
                <a:spcPts val="0"/>
              </a:spcBef>
              <a:spcAft>
                <a:spcPts val="0"/>
              </a:spcAft>
              <a:buClr>
                <a:srgbClr val="000000"/>
              </a:buClr>
              <a:buSzPts val="1800"/>
              <a:buFont typeface="Arial"/>
              <a:buAutoNum type="arabicPeriod" startAt="2"/>
            </a:pPr>
            <a:endParaRPr lang="en-US" sz="1600"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r>
              <a:rPr lang="en-US" sz="1600" b="1" i="0" u="none" strike="noStrike" cap="none" dirty="0">
                <a:solidFill>
                  <a:schemeClr val="dk1"/>
                </a:solidFill>
                <a:latin typeface="Lato" panose="020F0502020204030203" pitchFamily="34" charset="0"/>
                <a:ea typeface="Tahoma"/>
                <a:cs typeface="Tahoma"/>
                <a:sym typeface="Tahoma"/>
              </a:rPr>
              <a:t>CTQs: </a:t>
            </a:r>
            <a:r>
              <a:rPr lang="en-US" sz="1600" i="0" u="none" strike="noStrike" cap="none" dirty="0">
                <a:solidFill>
                  <a:schemeClr val="dk1"/>
                </a:solidFill>
                <a:latin typeface="Lato" panose="020F0502020204030203" pitchFamily="34" charset="0"/>
                <a:ea typeface="Tahoma"/>
                <a:cs typeface="Tahoma"/>
                <a:sym typeface="Tahoma"/>
              </a:rPr>
              <a:t>List the key wants, needs</a:t>
            </a:r>
            <a:r>
              <a:rPr lang="en-US" sz="1600" dirty="0">
                <a:solidFill>
                  <a:schemeClr val="dk1"/>
                </a:solidFill>
                <a:latin typeface="Lato" panose="020F0502020204030203" pitchFamily="34" charset="0"/>
                <a:ea typeface="Tahoma"/>
                <a:cs typeface="Tahoma"/>
                <a:sym typeface="Tahoma"/>
              </a:rPr>
              <a:t>, and </a:t>
            </a:r>
            <a:r>
              <a:rPr lang="en-US" sz="1600" i="0" u="none" strike="noStrike" cap="none" dirty="0">
                <a:solidFill>
                  <a:schemeClr val="dk1"/>
                </a:solidFill>
                <a:latin typeface="Lato" panose="020F0502020204030203" pitchFamily="34" charset="0"/>
                <a:ea typeface="Tahoma"/>
                <a:cs typeface="Tahoma"/>
                <a:sym typeface="Tahoma"/>
              </a:rPr>
              <a:t>requirements </a:t>
            </a:r>
            <a:r>
              <a:rPr lang="en-US" sz="1600" dirty="0">
                <a:solidFill>
                  <a:schemeClr val="dk1"/>
                </a:solidFill>
                <a:latin typeface="Lato" panose="020F0502020204030203" pitchFamily="34" charset="0"/>
                <a:ea typeface="Tahoma"/>
                <a:cs typeface="Tahoma"/>
                <a:sym typeface="Tahoma"/>
              </a:rPr>
              <a:t>that your customer considers as critical to the quality of your product/service. Ensure that each CTQ is measurable. This should be validated with your customer (e.g. surveys, interviews, focus groups).</a:t>
            </a:r>
          </a:p>
          <a:p>
            <a:pPr marL="342900" marR="0" lvl="0" indent="-342900" algn="l" rtl="0">
              <a:lnSpc>
                <a:spcPct val="100000"/>
              </a:lnSpc>
              <a:spcBef>
                <a:spcPts val="0"/>
              </a:spcBef>
              <a:spcAft>
                <a:spcPts val="0"/>
              </a:spcAft>
              <a:buClr>
                <a:srgbClr val="000000"/>
              </a:buClr>
              <a:buSzPts val="1800"/>
              <a:buFont typeface="Arial"/>
              <a:buAutoNum type="arabicPeriod" startAt="2"/>
            </a:pPr>
            <a:endParaRPr lang="en-US" sz="1600"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r>
              <a:rPr lang="en-US" sz="1600" b="1" dirty="0">
                <a:solidFill>
                  <a:schemeClr val="dk1"/>
                </a:solidFill>
                <a:latin typeface="Lato" panose="020F0502020204030203" pitchFamily="34" charset="0"/>
                <a:ea typeface="Tahoma"/>
                <a:cs typeface="Tahoma"/>
                <a:sym typeface="Tahoma"/>
              </a:rPr>
              <a:t>CTQs: </a:t>
            </a:r>
            <a:r>
              <a:rPr lang="en-US" sz="1600" dirty="0">
                <a:solidFill>
                  <a:schemeClr val="dk1"/>
                </a:solidFill>
                <a:latin typeface="Lato" panose="020F0502020204030203" pitchFamily="34" charset="0"/>
                <a:ea typeface="Tahoma"/>
                <a:cs typeface="Tahoma"/>
                <a:sym typeface="Tahoma"/>
              </a:rPr>
              <a:t>Provide a category name for the CTQs</a:t>
            </a:r>
          </a:p>
          <a:p>
            <a:pPr marL="342900" marR="0" lvl="0" indent="-342900" algn="l" rtl="0">
              <a:lnSpc>
                <a:spcPct val="100000"/>
              </a:lnSpc>
              <a:spcBef>
                <a:spcPts val="0"/>
              </a:spcBef>
              <a:spcAft>
                <a:spcPts val="0"/>
              </a:spcAft>
              <a:buClr>
                <a:srgbClr val="000000"/>
              </a:buClr>
              <a:buSzPts val="1800"/>
              <a:buFont typeface="Arial"/>
              <a:buAutoNum type="arabicPeriod" startAt="2"/>
            </a:pPr>
            <a:endParaRPr lang="en-US" sz="1600"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r>
              <a:rPr lang="en-US" sz="1600" b="1" dirty="0">
                <a:solidFill>
                  <a:schemeClr val="dk1"/>
                </a:solidFill>
                <a:latin typeface="Lato" panose="020F0502020204030203" pitchFamily="34" charset="0"/>
                <a:ea typeface="Tahoma"/>
                <a:cs typeface="Tahoma"/>
                <a:sym typeface="Tahoma"/>
              </a:rPr>
              <a:t>Kano analysis: </a:t>
            </a:r>
            <a:r>
              <a:rPr lang="en-US" sz="1600" dirty="0">
                <a:solidFill>
                  <a:schemeClr val="dk1"/>
                </a:solidFill>
                <a:latin typeface="Lato" panose="020F0502020204030203" pitchFamily="34" charset="0"/>
                <a:ea typeface="Tahoma"/>
                <a:cs typeface="Tahoma"/>
                <a:sym typeface="Tahoma"/>
              </a:rPr>
              <a:t>Have your customer categorize each CTQ as one (or more) of the following:</a:t>
            </a:r>
            <a:endParaRPr lang="en-US" sz="1600" b="1"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endParaRPr sz="1600" dirty="0">
              <a:latin typeface="Lato" panose="020F0502020204030203" pitchFamily="34" charset="0"/>
            </a:endParaRPr>
          </a:p>
        </p:txBody>
      </p:sp>
      <p:sp>
        <p:nvSpPr>
          <p:cNvPr id="41" name="Google Shape;51;p9">
            <a:extLst>
              <a:ext uri="{FF2B5EF4-FFF2-40B4-BE49-F238E27FC236}">
                <a16:creationId xmlns:a16="http://schemas.microsoft.com/office/drawing/2014/main" id="{0C716778-D44F-C1C5-8981-28E2A5DC0B3D}"/>
              </a:ext>
            </a:extLst>
          </p:cNvPr>
          <p:cNvSpPr txBox="1"/>
          <p:nvPr/>
        </p:nvSpPr>
        <p:spPr>
          <a:xfrm>
            <a:off x="773076" y="7626576"/>
            <a:ext cx="6163771" cy="1369606"/>
          </a:xfrm>
          <a:prstGeom prst="rect">
            <a:avLst/>
          </a:prstGeom>
          <a:noFill/>
          <a:ln>
            <a:noFill/>
          </a:ln>
        </p:spPr>
        <p:txBody>
          <a:bodyPr spcFirstLastPara="1" wrap="square" lIns="0" tIns="0" rIns="0" bIns="0" anchor="t" anchorCtr="0">
            <a:spAutoFit/>
          </a:bodyPr>
          <a:lstStyle/>
          <a:p>
            <a:pPr marL="285750" indent="-285750">
              <a:spcAft>
                <a:spcPts val="1000"/>
              </a:spcAft>
              <a:buSzPct val="120000"/>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MB</a:t>
            </a:r>
            <a:r>
              <a:rPr lang="en-US" sz="1600" dirty="0">
                <a:latin typeface="Lato" panose="020F0502020204030203" pitchFamily="34" charset="0"/>
                <a:ea typeface="Lato" panose="020F0502020204030203" pitchFamily="34" charset="0"/>
                <a:cs typeface="Lato" panose="020F0502020204030203" pitchFamily="34" charset="0"/>
              </a:rPr>
              <a:t> </a:t>
            </a:r>
            <a:r>
              <a:rPr lang="en-US" sz="1600" b="1" dirty="0">
                <a:latin typeface="Lato" panose="020F0502020204030203" pitchFamily="34" charset="0"/>
                <a:ea typeface="Lato" panose="020F0502020204030203" pitchFamily="34" charset="0"/>
                <a:cs typeface="Lato" panose="020F0502020204030203" pitchFamily="34" charset="0"/>
              </a:rPr>
              <a:t>(Must Be)</a:t>
            </a:r>
            <a:r>
              <a:rPr lang="en-US" sz="1600" dirty="0">
                <a:latin typeface="Lato" panose="020F0502020204030203" pitchFamily="34" charset="0"/>
                <a:ea typeface="Lato" panose="020F0502020204030203" pitchFamily="34" charset="0"/>
                <a:cs typeface="Lato" panose="020F0502020204030203" pitchFamily="34" charset="0"/>
              </a:rPr>
              <a:t> - presence does not gain customer attention but absence disappoints the customer</a:t>
            </a:r>
          </a:p>
          <a:p>
            <a:pPr marL="285750" indent="-285750">
              <a:spcAft>
                <a:spcPts val="1000"/>
              </a:spcAft>
              <a:buSzPct val="120000"/>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IN (Indifferent)</a:t>
            </a:r>
            <a:r>
              <a:rPr lang="en-US" sz="1600" dirty="0">
                <a:latin typeface="Lato" panose="020F0502020204030203" pitchFamily="34" charset="0"/>
                <a:ea typeface="Lato" panose="020F0502020204030203" pitchFamily="34" charset="0"/>
                <a:cs typeface="Lato" panose="020F0502020204030203" pitchFamily="34" charset="0"/>
              </a:rPr>
              <a:t> - presence has no effect on the customer</a:t>
            </a:r>
          </a:p>
          <a:p>
            <a:pPr>
              <a:spcAft>
                <a:spcPts val="1000"/>
              </a:spcAft>
              <a:buSzPct val="120000"/>
            </a:pP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42" name="Google Shape;51;p9">
            <a:extLst>
              <a:ext uri="{FF2B5EF4-FFF2-40B4-BE49-F238E27FC236}">
                <a16:creationId xmlns:a16="http://schemas.microsoft.com/office/drawing/2014/main" id="{2DEE8231-A09F-616A-1ED5-C1922E974E77}"/>
              </a:ext>
            </a:extLst>
          </p:cNvPr>
          <p:cNvSpPr txBox="1"/>
          <p:nvPr/>
        </p:nvSpPr>
        <p:spPr>
          <a:xfrm>
            <a:off x="6957746" y="7626868"/>
            <a:ext cx="5260802" cy="374461"/>
          </a:xfrm>
          <a:prstGeom prst="rect">
            <a:avLst/>
          </a:prstGeom>
          <a:noFill/>
          <a:ln>
            <a:noFill/>
          </a:ln>
        </p:spPr>
        <p:txBody>
          <a:bodyPr spcFirstLastPara="1" wrap="square" lIns="0" tIns="0" rIns="0" bIns="0" anchor="t" anchorCtr="0">
            <a:spAutoFit/>
          </a:bodyPr>
          <a:lstStyle/>
          <a:p>
            <a:pPr marL="285750" indent="-285750">
              <a:spcAft>
                <a:spcPts val="1000"/>
              </a:spcAft>
              <a:buSzPct val="120000"/>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DL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b="1" dirty="0">
                <a:latin typeface="Lato" panose="020F0502020204030203" pitchFamily="34" charset="0"/>
                <a:ea typeface="Lato" panose="020F0502020204030203" pitchFamily="34" charset="0"/>
                <a:cs typeface="Lato" panose="020F0502020204030203" pitchFamily="34" charset="0"/>
              </a:rPr>
              <a:t>Delighter)</a:t>
            </a:r>
            <a:r>
              <a:rPr lang="en-US" sz="1600" dirty="0">
                <a:latin typeface="Lato" panose="020F0502020204030203" pitchFamily="34" charset="0"/>
                <a:ea typeface="Lato" panose="020F0502020204030203" pitchFamily="34" charset="0"/>
                <a:cs typeface="Lato" panose="020F0502020204030203" pitchFamily="34" charset="0"/>
              </a:rPr>
              <a:t> - differentiates from the competition</a:t>
            </a:r>
          </a:p>
        </p:txBody>
      </p:sp>
      <p:sp>
        <p:nvSpPr>
          <p:cNvPr id="45" name="Google Shape;51;p9">
            <a:extLst>
              <a:ext uri="{FF2B5EF4-FFF2-40B4-BE49-F238E27FC236}">
                <a16:creationId xmlns:a16="http://schemas.microsoft.com/office/drawing/2014/main" id="{126A2AB6-9A7A-6177-5227-A3E9EE4AE109}"/>
              </a:ext>
            </a:extLst>
          </p:cNvPr>
          <p:cNvSpPr txBox="1"/>
          <p:nvPr/>
        </p:nvSpPr>
        <p:spPr>
          <a:xfrm>
            <a:off x="773075" y="8676371"/>
            <a:ext cx="8020405" cy="246221"/>
          </a:xfrm>
          <a:prstGeom prst="rect">
            <a:avLst/>
          </a:prstGeom>
          <a:noFill/>
          <a:ln>
            <a:noFill/>
          </a:ln>
        </p:spPr>
        <p:txBody>
          <a:bodyPr spcFirstLastPara="1" wrap="square" lIns="0" tIns="0" rIns="0" bIns="0" anchor="t" anchorCtr="0">
            <a:spAutoFit/>
          </a:bodyPr>
          <a:lstStyle/>
          <a:p>
            <a:pPr marL="285750" indent="-285750">
              <a:buSzPct val="120000"/>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FR (Frustrater)</a:t>
            </a:r>
            <a:r>
              <a:rPr lang="en-US" sz="1600" dirty="0">
                <a:latin typeface="Lato" panose="020F0502020204030203" pitchFamily="34" charset="0"/>
                <a:ea typeface="Lato" panose="020F0502020204030203" pitchFamily="34" charset="0"/>
                <a:cs typeface="Lato" panose="020F0502020204030203" pitchFamily="34" charset="0"/>
              </a:rPr>
              <a:t> - thought to be a delighter but actually frustrates the customer</a:t>
            </a:r>
          </a:p>
        </p:txBody>
      </p:sp>
      <p:sp>
        <p:nvSpPr>
          <p:cNvPr id="46" name="Google Shape;51;p9">
            <a:extLst>
              <a:ext uri="{FF2B5EF4-FFF2-40B4-BE49-F238E27FC236}">
                <a16:creationId xmlns:a16="http://schemas.microsoft.com/office/drawing/2014/main" id="{ED94B2CD-73F4-413E-4E63-1898BFE6B353}"/>
              </a:ext>
            </a:extLst>
          </p:cNvPr>
          <p:cNvSpPr txBox="1"/>
          <p:nvPr/>
        </p:nvSpPr>
        <p:spPr>
          <a:xfrm>
            <a:off x="6957746" y="8082296"/>
            <a:ext cx="5260802" cy="620683"/>
          </a:xfrm>
          <a:prstGeom prst="rect">
            <a:avLst/>
          </a:prstGeom>
          <a:noFill/>
          <a:ln>
            <a:noFill/>
          </a:ln>
        </p:spPr>
        <p:txBody>
          <a:bodyPr spcFirstLastPara="1" wrap="square" lIns="0" tIns="0" rIns="0" bIns="0" anchor="t" anchorCtr="0">
            <a:spAutoFit/>
          </a:bodyPr>
          <a:lstStyle/>
          <a:p>
            <a:pPr marL="285750" indent="-285750">
              <a:spcAft>
                <a:spcPts val="1000"/>
              </a:spcAft>
              <a:buSzPct val="120000"/>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OD (One Dimensional)</a:t>
            </a:r>
            <a:r>
              <a:rPr lang="en-US" sz="1600" dirty="0">
                <a:latin typeface="Lato" panose="020F0502020204030203" pitchFamily="34" charset="0"/>
                <a:ea typeface="Lato" panose="020F0502020204030203" pitchFamily="34" charset="0"/>
                <a:cs typeface="Lato" panose="020F0502020204030203" pitchFamily="34" charset="0"/>
              </a:rPr>
              <a:t> - the more this requirement is met, the more satisfied the customer</a:t>
            </a:r>
            <a:endParaRPr sz="16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a:grpSpLocks/>
          </p:cNvGrpSpPr>
          <p:nvPr/>
        </p:nvGrpSpPr>
        <p:grpSpPr bwMode="auto">
          <a:xfrm>
            <a:off x="0" y="7828875"/>
            <a:ext cx="12179300" cy="507471"/>
            <a:chOff x="0" y="4080"/>
            <a:chExt cx="5760" cy="240"/>
          </a:xfrm>
          <a:solidFill>
            <a:srgbClr val="D87E28"/>
          </a:solidFill>
        </p:grpSpPr>
        <p:sp>
          <p:nvSpPr>
            <p:cNvPr id="18485" name="Rectangle 57"/>
            <p:cNvSpPr>
              <a:spLocks noChangeArrowheads="1"/>
            </p:cNvSpPr>
            <p:nvPr/>
          </p:nvSpPr>
          <p:spPr bwMode="auto">
            <a:xfrm>
              <a:off x="0" y="4080"/>
              <a:ext cx="5760" cy="240"/>
            </a:xfrm>
            <a:prstGeom prst="rect">
              <a:avLst/>
            </a:prstGeom>
            <a:grpFill/>
            <a:ln w="9525">
              <a:solidFill>
                <a:schemeClr val="tx1"/>
              </a:solidFill>
              <a:miter lim="800000"/>
              <a:headEnd/>
              <a:tailEnd/>
            </a:ln>
          </p:spPr>
          <p:txBody>
            <a:bodyPr wrap="none" anchor="ctr"/>
            <a:lstStyle/>
            <a:p>
              <a:endParaRPr lang="en-US" sz="1865">
                <a:latin typeface="Candara" panose="020E0502030303020204" pitchFamily="34" charset="0"/>
              </a:endParaRPr>
            </a:p>
          </p:txBody>
        </p:sp>
        <p:grpSp>
          <p:nvGrpSpPr>
            <p:cNvPr id="5" name="Group 58"/>
            <p:cNvGrpSpPr>
              <a:grpSpLocks/>
            </p:cNvGrpSpPr>
            <p:nvPr/>
          </p:nvGrpSpPr>
          <p:grpSpPr bwMode="auto">
            <a:xfrm>
              <a:off x="480" y="4110"/>
              <a:ext cx="4848" cy="160"/>
              <a:chOff x="480" y="4110"/>
              <a:chExt cx="4848" cy="160"/>
            </a:xfrm>
            <a:grpFill/>
          </p:grpSpPr>
          <p:sp>
            <p:nvSpPr>
              <p:cNvPr id="18487" name="Text Box 59"/>
              <p:cNvSpPr txBox="1">
                <a:spLocks noChangeArrowheads="1"/>
              </p:cNvSpPr>
              <p:nvPr/>
            </p:nvSpPr>
            <p:spPr bwMode="auto">
              <a:xfrm>
                <a:off x="1728"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MB =Must Be</a:t>
                </a:r>
              </a:p>
            </p:txBody>
          </p:sp>
          <p:sp>
            <p:nvSpPr>
              <p:cNvPr id="18488" name="Text Box 60"/>
              <p:cNvSpPr txBox="1">
                <a:spLocks noChangeArrowheads="1"/>
              </p:cNvSpPr>
              <p:nvPr/>
            </p:nvSpPr>
            <p:spPr bwMode="auto">
              <a:xfrm>
                <a:off x="2400"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a:solidFill>
                      <a:schemeClr val="bg1"/>
                    </a:solidFill>
                    <a:latin typeface="Lato" panose="020F0502020204030203" pitchFamily="34" charset="0"/>
                    <a:ea typeface="Lato" panose="020F0502020204030203" pitchFamily="34" charset="0"/>
                    <a:cs typeface="Lato" panose="020F0502020204030203" pitchFamily="34" charset="0"/>
                  </a:rPr>
                  <a:t>D = Delighter</a:t>
                </a:r>
              </a:p>
            </p:txBody>
          </p:sp>
          <p:sp>
            <p:nvSpPr>
              <p:cNvPr id="18489" name="Text Box 61"/>
              <p:cNvSpPr txBox="1">
                <a:spLocks noChangeArrowheads="1"/>
              </p:cNvSpPr>
              <p:nvPr/>
            </p:nvSpPr>
            <p:spPr bwMode="auto">
              <a:xfrm>
                <a:off x="3072"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F = Frustrater</a:t>
                </a:r>
              </a:p>
            </p:txBody>
          </p:sp>
          <p:sp>
            <p:nvSpPr>
              <p:cNvPr id="18490" name="Text Box 62"/>
              <p:cNvSpPr txBox="1">
                <a:spLocks noChangeArrowheads="1"/>
              </p:cNvSpPr>
              <p:nvPr/>
            </p:nvSpPr>
            <p:spPr bwMode="auto">
              <a:xfrm>
                <a:off x="3744" y="4124"/>
                <a:ext cx="912"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a:solidFill>
                      <a:schemeClr val="bg1"/>
                    </a:solidFill>
                    <a:latin typeface="Lato" panose="020F0502020204030203" pitchFamily="34" charset="0"/>
                    <a:ea typeface="Lato" panose="020F0502020204030203" pitchFamily="34" charset="0"/>
                    <a:cs typeface="Lato" panose="020F0502020204030203" pitchFamily="34" charset="0"/>
                  </a:rPr>
                  <a:t>OD=One Dimensional</a:t>
                </a:r>
              </a:p>
            </p:txBody>
          </p:sp>
          <p:sp>
            <p:nvSpPr>
              <p:cNvPr id="18491" name="Text Box 63"/>
              <p:cNvSpPr txBox="1">
                <a:spLocks noChangeArrowheads="1"/>
              </p:cNvSpPr>
              <p:nvPr/>
            </p:nvSpPr>
            <p:spPr bwMode="auto">
              <a:xfrm>
                <a:off x="4704"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a:solidFill>
                      <a:schemeClr val="bg1"/>
                    </a:solidFill>
                    <a:latin typeface="Lato" panose="020F0502020204030203" pitchFamily="34" charset="0"/>
                    <a:ea typeface="Lato" panose="020F0502020204030203" pitchFamily="34" charset="0"/>
                    <a:cs typeface="Lato" panose="020F0502020204030203" pitchFamily="34" charset="0"/>
                  </a:rPr>
                  <a:t>I = Indifferent</a:t>
                </a:r>
              </a:p>
            </p:txBody>
          </p:sp>
          <p:sp>
            <p:nvSpPr>
              <p:cNvPr id="18492" name="Text Box 64"/>
              <p:cNvSpPr txBox="1">
                <a:spLocks noChangeArrowheads="1"/>
              </p:cNvSpPr>
              <p:nvPr/>
            </p:nvSpPr>
            <p:spPr bwMode="auto">
              <a:xfrm>
                <a:off x="480" y="4110"/>
                <a:ext cx="1200" cy="160"/>
              </a:xfrm>
              <a:prstGeom prst="rect">
                <a:avLst/>
              </a:prstGeom>
              <a:grpFill/>
              <a:ln w="9525">
                <a:noFill/>
                <a:miter lim="800000"/>
                <a:headEnd/>
                <a:tailEnd/>
              </a:ln>
            </p:spPr>
            <p:txBody>
              <a:bodyPr>
                <a:spAutoFit/>
              </a:bodyPr>
              <a:lstStyle/>
              <a:p>
                <a:pPr algn="r" eaLnBrk="0" hangingPunct="0">
                  <a:spcBef>
                    <a:spcPct val="50000"/>
                  </a:spcBef>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Kano Analysis Legend =</a:t>
                </a:r>
              </a:p>
            </p:txBody>
          </p:sp>
        </p:grpSp>
      </p:grpSp>
      <p:sp>
        <p:nvSpPr>
          <p:cNvPr id="67" name="Google Shape;61;p1">
            <a:extLst>
              <a:ext uri="{FF2B5EF4-FFF2-40B4-BE49-F238E27FC236}">
                <a16:creationId xmlns:a16="http://schemas.microsoft.com/office/drawing/2014/main" id="{1353851D-F0A8-7567-2B2B-CCDF9D4EBAF4}"/>
              </a:ext>
            </a:extLst>
          </p:cNvPr>
          <p:cNvSpPr txBox="1">
            <a:spLocks noGrp="1"/>
          </p:cNvSpPr>
          <p:nvPr>
            <p:ph type="title"/>
          </p:nvPr>
        </p:nvSpPr>
        <p:spPr>
          <a:xfrm>
            <a:off x="2805747" y="259823"/>
            <a:ext cx="6964045" cy="443711"/>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en-US" sz="2800" b="0" dirty="0">
                <a:solidFill>
                  <a:srgbClr val="D87E28"/>
                </a:solidFill>
                <a:latin typeface="Lato Black" panose="020F0A02020204030203" pitchFamily="34" charset="0"/>
                <a:ea typeface="Tahoma" panose="020B0604030504040204" pitchFamily="34" charset="0"/>
                <a:cs typeface="Tahoma" panose="020B0604030504040204" pitchFamily="34" charset="0"/>
                <a:sym typeface="Arial"/>
              </a:rPr>
              <a:t>Critical To Quality Tree + Kano Analysis</a:t>
            </a:r>
            <a:endParaRPr sz="2800" b="0" dirty="0">
              <a:solidFill>
                <a:srgbClr val="D87E28"/>
              </a:solidFill>
              <a:latin typeface="Lato Black" panose="020F0A02020204030203" pitchFamily="34" charset="0"/>
              <a:ea typeface="Tahoma" panose="020B0604030504040204" pitchFamily="34" charset="0"/>
              <a:cs typeface="Tahoma" panose="020B0604030504040204" pitchFamily="34" charset="0"/>
            </a:endParaRPr>
          </a:p>
        </p:txBody>
      </p:sp>
      <p:pic>
        <p:nvPicPr>
          <p:cNvPr id="68" name="Picture 67">
            <a:extLst>
              <a:ext uri="{FF2B5EF4-FFF2-40B4-BE49-F238E27FC236}">
                <a16:creationId xmlns:a16="http://schemas.microsoft.com/office/drawing/2014/main" id="{6AB70996-CA23-5DE5-0944-D5771E6376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07700" y="8525652"/>
            <a:ext cx="525145" cy="525145"/>
          </a:xfrm>
          <a:prstGeom prst="rect">
            <a:avLst/>
          </a:prstGeom>
          <a:noFill/>
          <a:ln>
            <a:noFill/>
          </a:ln>
        </p:spPr>
      </p:pic>
      <p:sp>
        <p:nvSpPr>
          <p:cNvPr id="18439" name="Line 9"/>
          <p:cNvSpPr>
            <a:spLocks noChangeShapeType="1"/>
          </p:cNvSpPr>
          <p:nvPr/>
        </p:nvSpPr>
        <p:spPr bwMode="auto">
          <a:xfrm>
            <a:off x="4183646" y="2789096"/>
            <a:ext cx="0" cy="3922667"/>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0" name="Text Box 10"/>
          <p:cNvSpPr txBox="1">
            <a:spLocks noChangeArrowheads="1"/>
          </p:cNvSpPr>
          <p:nvPr/>
        </p:nvSpPr>
        <p:spPr bwMode="auto">
          <a:xfrm>
            <a:off x="10273296" y="5224956"/>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41" name="Text Box 11"/>
          <p:cNvSpPr txBox="1">
            <a:spLocks noChangeArrowheads="1"/>
          </p:cNvSpPr>
          <p:nvPr/>
        </p:nvSpPr>
        <p:spPr bwMode="auto">
          <a:xfrm>
            <a:off x="10273296" y="5865979"/>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42" name="Rectangle 12"/>
          <p:cNvSpPr>
            <a:spLocks noChangeArrowheads="1"/>
          </p:cNvSpPr>
          <p:nvPr/>
        </p:nvSpPr>
        <p:spPr bwMode="auto">
          <a:xfrm>
            <a:off x="7634447" y="5640933"/>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43" name="Line 13"/>
          <p:cNvSpPr>
            <a:spLocks noChangeShapeType="1"/>
          </p:cNvSpPr>
          <p:nvPr/>
        </p:nvSpPr>
        <p:spPr bwMode="auto">
          <a:xfrm>
            <a:off x="7228471" y="5973816"/>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4" name="Rectangle 14"/>
          <p:cNvSpPr>
            <a:spLocks noChangeArrowheads="1"/>
          </p:cNvSpPr>
          <p:nvPr/>
        </p:nvSpPr>
        <p:spPr bwMode="auto">
          <a:xfrm>
            <a:off x="7634447" y="6175892"/>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45" name="Line 15"/>
          <p:cNvSpPr>
            <a:spLocks noChangeShapeType="1"/>
          </p:cNvSpPr>
          <p:nvPr/>
        </p:nvSpPr>
        <p:spPr bwMode="auto">
          <a:xfrm>
            <a:off x="7228471" y="6508774"/>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6" name="Rectangle 16"/>
          <p:cNvSpPr>
            <a:spLocks noChangeArrowheads="1"/>
          </p:cNvSpPr>
          <p:nvPr/>
        </p:nvSpPr>
        <p:spPr bwMode="auto">
          <a:xfrm>
            <a:off x="7634447" y="6683363"/>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47" name="Line 17"/>
          <p:cNvSpPr>
            <a:spLocks noChangeShapeType="1"/>
          </p:cNvSpPr>
          <p:nvPr/>
        </p:nvSpPr>
        <p:spPr bwMode="auto">
          <a:xfrm>
            <a:off x="7228471" y="7016245"/>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8" name="Rectangle 18"/>
          <p:cNvSpPr>
            <a:spLocks noChangeArrowheads="1"/>
          </p:cNvSpPr>
          <p:nvPr/>
        </p:nvSpPr>
        <p:spPr bwMode="auto">
          <a:xfrm>
            <a:off x="4589622" y="6374973"/>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49" name="Line 19"/>
          <p:cNvSpPr>
            <a:spLocks noChangeShapeType="1"/>
          </p:cNvSpPr>
          <p:nvPr/>
        </p:nvSpPr>
        <p:spPr bwMode="auto">
          <a:xfrm>
            <a:off x="4183646" y="6707855"/>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0" name="Line 20"/>
          <p:cNvSpPr>
            <a:spLocks noChangeShapeType="1"/>
          </p:cNvSpPr>
          <p:nvPr/>
        </p:nvSpPr>
        <p:spPr bwMode="auto">
          <a:xfrm>
            <a:off x="7228471" y="2584290"/>
            <a:ext cx="0" cy="999844"/>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1" name="Text Box 21"/>
          <p:cNvSpPr txBox="1">
            <a:spLocks noChangeArrowheads="1"/>
          </p:cNvSpPr>
          <p:nvPr/>
        </p:nvSpPr>
        <p:spPr bwMode="auto">
          <a:xfrm>
            <a:off x="10273296" y="2245680"/>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52" name="Text Box 22"/>
          <p:cNvSpPr txBox="1">
            <a:spLocks noChangeArrowheads="1"/>
          </p:cNvSpPr>
          <p:nvPr/>
        </p:nvSpPr>
        <p:spPr bwMode="auto">
          <a:xfrm>
            <a:off x="10273296" y="2753151"/>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53" name="Rectangle 23"/>
          <p:cNvSpPr>
            <a:spLocks noChangeArrowheads="1"/>
          </p:cNvSpPr>
          <p:nvPr/>
        </p:nvSpPr>
        <p:spPr bwMode="auto">
          <a:xfrm>
            <a:off x="7634447" y="2261629"/>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8454" name="Line 24"/>
          <p:cNvSpPr>
            <a:spLocks noChangeShapeType="1"/>
          </p:cNvSpPr>
          <p:nvPr/>
        </p:nvSpPr>
        <p:spPr bwMode="auto">
          <a:xfrm>
            <a:off x="7228471" y="2584290"/>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5" name="Rectangle 25"/>
          <p:cNvSpPr>
            <a:spLocks noChangeArrowheads="1"/>
          </p:cNvSpPr>
          <p:nvPr/>
        </p:nvSpPr>
        <p:spPr bwMode="auto">
          <a:xfrm>
            <a:off x="7634447" y="2723736"/>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56" name="Line 26"/>
          <p:cNvSpPr>
            <a:spLocks noChangeShapeType="1"/>
          </p:cNvSpPr>
          <p:nvPr/>
        </p:nvSpPr>
        <p:spPr bwMode="auto">
          <a:xfrm>
            <a:off x="7228471" y="3057633"/>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7" name="Rectangle 27"/>
          <p:cNvSpPr>
            <a:spLocks noChangeArrowheads="1"/>
          </p:cNvSpPr>
          <p:nvPr/>
        </p:nvSpPr>
        <p:spPr bwMode="auto">
          <a:xfrm>
            <a:off x="4589622" y="2449709"/>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58" name="Line 28"/>
          <p:cNvSpPr>
            <a:spLocks noChangeShapeType="1"/>
          </p:cNvSpPr>
          <p:nvPr/>
        </p:nvSpPr>
        <p:spPr bwMode="auto">
          <a:xfrm>
            <a:off x="4183646" y="2782592"/>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9" name="Line 29"/>
          <p:cNvSpPr>
            <a:spLocks noChangeShapeType="1"/>
          </p:cNvSpPr>
          <p:nvPr/>
        </p:nvSpPr>
        <p:spPr bwMode="auto">
          <a:xfrm>
            <a:off x="7228471" y="4326310"/>
            <a:ext cx="0" cy="1014942"/>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0" name="Text Box 30"/>
          <p:cNvSpPr txBox="1">
            <a:spLocks noChangeArrowheads="1"/>
          </p:cNvSpPr>
          <p:nvPr/>
        </p:nvSpPr>
        <p:spPr bwMode="auto">
          <a:xfrm>
            <a:off x="10273296" y="3279652"/>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61" name="Text Box 31"/>
          <p:cNvSpPr txBox="1">
            <a:spLocks noChangeArrowheads="1"/>
          </p:cNvSpPr>
          <p:nvPr/>
        </p:nvSpPr>
        <p:spPr bwMode="auto">
          <a:xfrm>
            <a:off x="10273296" y="4717486"/>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62" name="Text Box 32"/>
          <p:cNvSpPr txBox="1">
            <a:spLocks noChangeArrowheads="1"/>
          </p:cNvSpPr>
          <p:nvPr/>
        </p:nvSpPr>
        <p:spPr bwMode="auto">
          <a:xfrm>
            <a:off x="10273296" y="4190985"/>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63" name="Line 33"/>
          <p:cNvSpPr>
            <a:spLocks noChangeShapeType="1"/>
          </p:cNvSpPr>
          <p:nvPr/>
        </p:nvSpPr>
        <p:spPr bwMode="auto">
          <a:xfrm>
            <a:off x="7228471" y="4326310"/>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4" name="Rectangle 34"/>
          <p:cNvSpPr>
            <a:spLocks noChangeArrowheads="1"/>
          </p:cNvSpPr>
          <p:nvPr/>
        </p:nvSpPr>
        <p:spPr bwMode="auto">
          <a:xfrm>
            <a:off x="7634447" y="4500898"/>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65" name="Line 35"/>
          <p:cNvSpPr>
            <a:spLocks noChangeShapeType="1"/>
          </p:cNvSpPr>
          <p:nvPr/>
        </p:nvSpPr>
        <p:spPr bwMode="auto">
          <a:xfrm>
            <a:off x="7228471" y="4833781"/>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6" name="Rectangle 36"/>
          <p:cNvSpPr>
            <a:spLocks noChangeArrowheads="1"/>
          </p:cNvSpPr>
          <p:nvPr/>
        </p:nvSpPr>
        <p:spPr bwMode="auto">
          <a:xfrm>
            <a:off x="7634447" y="5008368"/>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67" name="Line 37"/>
          <p:cNvSpPr>
            <a:spLocks noChangeShapeType="1"/>
          </p:cNvSpPr>
          <p:nvPr/>
        </p:nvSpPr>
        <p:spPr bwMode="auto">
          <a:xfrm>
            <a:off x="7228471" y="5341252"/>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8" name="Rectangle 38"/>
          <p:cNvSpPr>
            <a:spLocks noChangeArrowheads="1"/>
          </p:cNvSpPr>
          <p:nvPr/>
        </p:nvSpPr>
        <p:spPr bwMode="auto">
          <a:xfrm>
            <a:off x="4589622" y="4500898"/>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69" name="Line 39"/>
          <p:cNvSpPr>
            <a:spLocks noChangeShapeType="1"/>
          </p:cNvSpPr>
          <p:nvPr/>
        </p:nvSpPr>
        <p:spPr bwMode="auto">
          <a:xfrm>
            <a:off x="4183646" y="4833781"/>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70" name="Text Box 40"/>
          <p:cNvSpPr txBox="1">
            <a:spLocks noChangeArrowheads="1"/>
          </p:cNvSpPr>
          <p:nvPr/>
        </p:nvSpPr>
        <p:spPr bwMode="auto">
          <a:xfrm>
            <a:off x="10273296" y="6373450"/>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71" name="Text Box 41"/>
          <p:cNvSpPr txBox="1">
            <a:spLocks noChangeArrowheads="1"/>
          </p:cNvSpPr>
          <p:nvPr/>
        </p:nvSpPr>
        <p:spPr bwMode="auto">
          <a:xfrm>
            <a:off x="10273296" y="6880920"/>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18472" name="Rectangle 42"/>
          <p:cNvSpPr>
            <a:spLocks noChangeArrowheads="1"/>
          </p:cNvSpPr>
          <p:nvPr/>
        </p:nvSpPr>
        <p:spPr bwMode="auto">
          <a:xfrm>
            <a:off x="7634447" y="3257272"/>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73" name="Line 43"/>
          <p:cNvSpPr>
            <a:spLocks noChangeShapeType="1"/>
          </p:cNvSpPr>
          <p:nvPr/>
        </p:nvSpPr>
        <p:spPr bwMode="auto">
          <a:xfrm>
            <a:off x="7228471" y="3584133"/>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74" name="Line 44"/>
          <p:cNvSpPr>
            <a:spLocks noChangeShapeType="1"/>
          </p:cNvSpPr>
          <p:nvPr/>
        </p:nvSpPr>
        <p:spPr bwMode="auto">
          <a:xfrm>
            <a:off x="7228471" y="5948443"/>
            <a:ext cx="0" cy="1067803"/>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77" name="Rectangle 47"/>
          <p:cNvSpPr>
            <a:spLocks noChangeArrowheads="1"/>
          </p:cNvSpPr>
          <p:nvPr/>
        </p:nvSpPr>
        <p:spPr bwMode="auto">
          <a:xfrm>
            <a:off x="7634447" y="3999771"/>
            <a:ext cx="2334366" cy="307777"/>
          </a:xfrm>
          <a:prstGeom prst="rect">
            <a:avLst/>
          </a:prstGeom>
          <a:solidFill>
            <a:srgbClr val="EAEAEA"/>
          </a:solidFill>
          <a:ln w="9525">
            <a:noFill/>
            <a:miter lim="800000"/>
            <a:headEnd/>
            <a:tailEnd/>
          </a:ln>
        </p:spPr>
        <p:txBody>
          <a:bodyPr anchor="ctr">
            <a:spAutoFit/>
          </a:bodyPr>
          <a:lstStyle/>
          <a:p>
            <a:pPr algn="ctr" eaLnBrk="0" hangingPunct="0"/>
            <a:endParaRPr lang="en-US">
              <a:latin typeface="Lato" panose="020F0502020204030203" pitchFamily="34" charset="0"/>
              <a:ea typeface="Lato" panose="020F0502020204030203" pitchFamily="34" charset="0"/>
              <a:cs typeface="Lato" panose="020F0502020204030203" pitchFamily="34" charset="0"/>
            </a:endParaRPr>
          </a:p>
        </p:txBody>
      </p:sp>
      <p:sp>
        <p:nvSpPr>
          <p:cNvPr id="18478" name="Text Box 48"/>
          <p:cNvSpPr txBox="1">
            <a:spLocks noChangeArrowheads="1"/>
          </p:cNvSpPr>
          <p:nvPr/>
        </p:nvSpPr>
        <p:spPr bwMode="auto">
          <a:xfrm>
            <a:off x="1189568" y="1306837"/>
            <a:ext cx="1040065" cy="353943"/>
          </a:xfrm>
          <a:prstGeom prst="rect">
            <a:avLst/>
          </a:prstGeom>
          <a:solidFill>
            <a:srgbClr val="4D9342"/>
          </a:solidFill>
          <a:ln w="9525">
            <a:solidFill>
              <a:schemeClr val="tx1"/>
            </a:solidFill>
            <a:miter lim="800000"/>
            <a:headEnd/>
            <a:tailEnd/>
          </a:ln>
        </p:spPr>
        <p:txBody>
          <a:bodyPr wrap="square" anchor="ctr" anchorCtr="0">
            <a:spAutoFit/>
          </a:bodyPr>
          <a:lstStyle/>
          <a:p>
            <a:pPr eaLnBrk="0" hangingPunct="0">
              <a:spcBef>
                <a:spcPct val="50000"/>
              </a:spcBef>
            </a:pPr>
            <a:r>
              <a:rPr lang="en-US" sz="1700" b="1" dirty="0">
                <a:latin typeface="Lato" panose="020F0502020204030203" pitchFamily="34" charset="0"/>
                <a:ea typeface="Lato" panose="020F0502020204030203" pitchFamily="34" charset="0"/>
                <a:cs typeface="Lato" panose="020F0502020204030203" pitchFamily="34" charset="0"/>
              </a:rPr>
              <a:t>Process:</a:t>
            </a:r>
          </a:p>
        </p:txBody>
      </p:sp>
      <p:sp>
        <p:nvSpPr>
          <p:cNvPr id="18479" name="Text Box 49"/>
          <p:cNvSpPr txBox="1">
            <a:spLocks noChangeArrowheads="1"/>
          </p:cNvSpPr>
          <p:nvPr/>
        </p:nvSpPr>
        <p:spPr bwMode="auto">
          <a:xfrm>
            <a:off x="2229633" y="1305493"/>
            <a:ext cx="3554487" cy="353943"/>
          </a:xfrm>
          <a:prstGeom prst="rect">
            <a:avLst/>
          </a:prstGeom>
          <a:solidFill>
            <a:schemeClr val="bg1"/>
          </a:solidFill>
          <a:ln w="9525">
            <a:solidFill>
              <a:schemeClr val="tx1"/>
            </a:solidFill>
            <a:miter lim="800000"/>
            <a:headEnd/>
            <a:tailEnd/>
          </a:ln>
        </p:spPr>
        <p:txBody>
          <a:bodyPr wrap="square" anchor="ctr" anchorCtr="0">
            <a:spAutoFit/>
          </a:bodyPr>
          <a:lstStyle/>
          <a:p>
            <a:pPr eaLnBrk="0" hangingPunct="0">
              <a:spcBef>
                <a:spcPct val="50000"/>
              </a:spcBef>
            </a:pPr>
            <a:endParaRPr lang="en-US" sz="1700" dirty="0">
              <a:latin typeface="Lato" panose="020F0502020204030203" pitchFamily="34" charset="0"/>
              <a:ea typeface="Lato" panose="020F0502020204030203" pitchFamily="34" charset="0"/>
              <a:cs typeface="Lato" panose="020F0502020204030203" pitchFamily="34" charset="0"/>
            </a:endParaRPr>
          </a:p>
        </p:txBody>
      </p:sp>
      <p:sp>
        <p:nvSpPr>
          <p:cNvPr id="18480" name="Text Box 50"/>
          <p:cNvSpPr txBox="1">
            <a:spLocks noChangeArrowheads="1"/>
          </p:cNvSpPr>
          <p:nvPr/>
        </p:nvSpPr>
        <p:spPr bwMode="auto">
          <a:xfrm>
            <a:off x="7014575" y="1305495"/>
            <a:ext cx="4025904" cy="353943"/>
          </a:xfrm>
          <a:prstGeom prst="rect">
            <a:avLst/>
          </a:prstGeom>
          <a:solidFill>
            <a:schemeClr val="bg1"/>
          </a:solidFill>
          <a:ln w="9525">
            <a:solidFill>
              <a:schemeClr val="tx1"/>
            </a:solidFill>
            <a:miter lim="800000"/>
            <a:headEnd/>
            <a:tailEnd/>
          </a:ln>
        </p:spPr>
        <p:txBody>
          <a:bodyPr wrap="square" anchor="ctr" anchorCtr="0">
            <a:spAutoFit/>
          </a:bodyPr>
          <a:lstStyle/>
          <a:p>
            <a:pPr eaLnBrk="0" hangingPunct="0">
              <a:spcBef>
                <a:spcPct val="50000"/>
              </a:spcBef>
            </a:pPr>
            <a:endParaRPr lang="en-US" sz="1700" dirty="0">
              <a:latin typeface="Lato" panose="020F0502020204030203" pitchFamily="34" charset="0"/>
              <a:ea typeface="Lato" panose="020F0502020204030203" pitchFamily="34" charset="0"/>
              <a:cs typeface="Lato" panose="020F0502020204030203" pitchFamily="34" charset="0"/>
            </a:endParaRPr>
          </a:p>
        </p:txBody>
      </p:sp>
      <p:sp>
        <p:nvSpPr>
          <p:cNvPr id="18481" name="Text Box 51"/>
          <p:cNvSpPr txBox="1">
            <a:spLocks noChangeArrowheads="1"/>
          </p:cNvSpPr>
          <p:nvPr/>
        </p:nvSpPr>
        <p:spPr bwMode="auto">
          <a:xfrm>
            <a:off x="5784122" y="1305494"/>
            <a:ext cx="1230453" cy="353943"/>
          </a:xfrm>
          <a:prstGeom prst="rect">
            <a:avLst/>
          </a:prstGeom>
          <a:solidFill>
            <a:srgbClr val="4D9342"/>
          </a:solidFill>
          <a:ln w="9525">
            <a:solidFill>
              <a:schemeClr val="tx1"/>
            </a:solidFill>
            <a:miter lim="800000"/>
            <a:headEnd/>
            <a:tailEnd/>
          </a:ln>
        </p:spPr>
        <p:txBody>
          <a:bodyPr wrap="square" anchor="ctr" anchorCtr="0">
            <a:spAutoFit/>
          </a:bodyPr>
          <a:lstStyle/>
          <a:p>
            <a:pPr eaLnBrk="0" hangingPunct="0">
              <a:spcBef>
                <a:spcPct val="50000"/>
              </a:spcBef>
            </a:pPr>
            <a:r>
              <a:rPr lang="en-US" sz="1700" b="1" dirty="0">
                <a:latin typeface="Lato" panose="020F0502020204030203" pitchFamily="34" charset="0"/>
                <a:ea typeface="Lato" panose="020F0502020204030203" pitchFamily="34" charset="0"/>
                <a:cs typeface="Lato" panose="020F0502020204030203" pitchFamily="34" charset="0"/>
              </a:rPr>
              <a:t>Customer:</a:t>
            </a:r>
          </a:p>
        </p:txBody>
      </p:sp>
      <p:sp>
        <p:nvSpPr>
          <p:cNvPr id="18482" name="Rectangle 52"/>
          <p:cNvSpPr>
            <a:spLocks noChangeArrowheads="1"/>
          </p:cNvSpPr>
          <p:nvPr/>
        </p:nvSpPr>
        <p:spPr bwMode="auto">
          <a:xfrm>
            <a:off x="1189568" y="4525569"/>
            <a:ext cx="2943331" cy="379335"/>
          </a:xfrm>
          <a:prstGeom prst="rect">
            <a:avLst/>
          </a:prstGeom>
          <a:solidFill>
            <a:srgbClr val="EAEAEA"/>
          </a:solidFill>
          <a:ln w="9525">
            <a:noFill/>
            <a:miter lim="800000"/>
            <a:headEnd/>
            <a:tailEnd/>
          </a:ln>
        </p:spPr>
        <p:txBody>
          <a:bodyPr anchor="ctr">
            <a:spAutoFit/>
          </a:bodyPr>
          <a:lstStyle/>
          <a:p>
            <a:pPr algn="ctr" eaLnBrk="0" hangingPunct="0"/>
            <a:endParaRPr lang="en-US" sz="1800" dirty="0">
              <a:latin typeface="Lato" panose="020F0502020204030203" pitchFamily="34" charset="0"/>
              <a:ea typeface="Lato" panose="020F0502020204030203" pitchFamily="34" charset="0"/>
              <a:cs typeface="Lato" panose="020F0502020204030203" pitchFamily="34" charset="0"/>
            </a:endParaRPr>
          </a:p>
        </p:txBody>
      </p:sp>
      <p:grpSp>
        <p:nvGrpSpPr>
          <p:cNvPr id="3" name="Group 53"/>
          <p:cNvGrpSpPr>
            <a:grpSpLocks/>
          </p:cNvGrpSpPr>
          <p:nvPr/>
        </p:nvGrpSpPr>
        <p:grpSpPr bwMode="auto">
          <a:xfrm>
            <a:off x="1138820" y="4897218"/>
            <a:ext cx="3044825" cy="410001"/>
            <a:chOff x="240" y="2736"/>
            <a:chExt cx="1440" cy="291"/>
          </a:xfrm>
          <a:noFill/>
        </p:grpSpPr>
        <p:sp>
          <p:nvSpPr>
            <p:cNvPr id="18493" name="Rectangle 54"/>
            <p:cNvSpPr>
              <a:spLocks noChangeArrowheads="1"/>
            </p:cNvSpPr>
            <p:nvPr/>
          </p:nvSpPr>
          <p:spPr bwMode="auto">
            <a:xfrm>
              <a:off x="379" y="2776"/>
              <a:ext cx="1104" cy="251"/>
            </a:xfrm>
            <a:prstGeom prst="rect">
              <a:avLst/>
            </a:prstGeom>
            <a:grpFill/>
            <a:ln w="9525">
              <a:noFill/>
              <a:miter lim="800000"/>
              <a:headEnd/>
              <a:tailEnd/>
            </a:ln>
          </p:spPr>
          <p:txBody>
            <a:bodyPr anchor="ctr">
              <a:spAutoFit/>
            </a:bodyPr>
            <a:lstStyle/>
            <a:p>
              <a:pPr algn="ctr" eaLnBrk="0" hangingPunct="0"/>
              <a:r>
                <a:rPr lang="en-US" sz="1700" b="1" dirty="0">
                  <a:latin typeface="Lato" panose="020F0502020204030203" pitchFamily="34" charset="0"/>
                  <a:ea typeface="Lato" panose="020F0502020204030203" pitchFamily="34" charset="0"/>
                  <a:cs typeface="Lato" panose="020F0502020204030203" pitchFamily="34" charset="0"/>
                </a:rPr>
                <a:t>Product / Service</a:t>
              </a:r>
            </a:p>
          </p:txBody>
        </p:sp>
        <p:sp>
          <p:nvSpPr>
            <p:cNvPr id="18494" name="Line 55"/>
            <p:cNvSpPr>
              <a:spLocks noChangeShapeType="1"/>
            </p:cNvSpPr>
            <p:nvPr/>
          </p:nvSpPr>
          <p:spPr bwMode="auto">
            <a:xfrm>
              <a:off x="240" y="2736"/>
              <a:ext cx="1440" cy="0"/>
            </a:xfrm>
            <a:prstGeom prst="line">
              <a:avLst/>
            </a:prstGeom>
            <a:grpFill/>
            <a:ln w="25400">
              <a:solidFill>
                <a:schemeClr val="tx1"/>
              </a:solidFill>
              <a:round/>
              <a:headEnd/>
              <a:tailEnd/>
            </a:ln>
          </p:spPr>
          <p:txBody>
            <a:bodyPr wrap="none" anchor="ctr"/>
            <a:lstStyle/>
            <a:p>
              <a:endParaRPr lang="en-US" sz="1700">
                <a:latin typeface="Lato" panose="020F0502020204030203" pitchFamily="34" charset="0"/>
                <a:ea typeface="Lato" panose="020F0502020204030203" pitchFamily="34" charset="0"/>
                <a:cs typeface="Lato" panose="020F0502020204030203" pitchFamily="34" charset="0"/>
              </a:endParaRPr>
            </a:p>
          </p:txBody>
        </p:sp>
      </p:grpSp>
      <p:sp>
        <p:nvSpPr>
          <p:cNvPr id="69" name="Rectangle 54">
            <a:extLst>
              <a:ext uri="{FF2B5EF4-FFF2-40B4-BE49-F238E27FC236}">
                <a16:creationId xmlns:a16="http://schemas.microsoft.com/office/drawing/2014/main" id="{CF997041-708A-D4BD-DD8F-80E3FAF58143}"/>
              </a:ext>
            </a:extLst>
          </p:cNvPr>
          <p:cNvSpPr>
            <a:spLocks noChangeArrowheads="1"/>
          </p:cNvSpPr>
          <p:nvPr/>
        </p:nvSpPr>
        <p:spPr bwMode="auto">
          <a:xfrm>
            <a:off x="10198140" y="1878626"/>
            <a:ext cx="842339" cy="369332"/>
          </a:xfrm>
          <a:prstGeom prst="rect">
            <a:avLst/>
          </a:prstGeom>
          <a:noFill/>
          <a:ln w="9525">
            <a:noFill/>
            <a:miter lim="800000"/>
            <a:headEnd/>
            <a:tailEnd/>
          </a:ln>
        </p:spPr>
        <p:txBody>
          <a:bodyPr wrap="square" anchor="ctr">
            <a:spAutoFit/>
          </a:bodyPr>
          <a:lstStyle/>
          <a:p>
            <a:pPr algn="ctr" eaLnBrk="0" hangingPunct="0"/>
            <a:r>
              <a:rPr lang="en-US" sz="1800" b="1" dirty="0">
                <a:latin typeface="Lato" panose="020F0502020204030203" pitchFamily="34" charset="0"/>
                <a:ea typeface="Lato" panose="020F0502020204030203" pitchFamily="34" charset="0"/>
                <a:cs typeface="Lato" panose="020F0502020204030203" pitchFamily="34" charset="0"/>
              </a:rPr>
              <a:t>Kano</a:t>
            </a:r>
          </a:p>
        </p:txBody>
      </p:sp>
      <p:sp>
        <p:nvSpPr>
          <p:cNvPr id="60" name="Rectangle 54">
            <a:extLst>
              <a:ext uri="{FF2B5EF4-FFF2-40B4-BE49-F238E27FC236}">
                <a16:creationId xmlns:a16="http://schemas.microsoft.com/office/drawing/2014/main" id="{DBFCEA8C-20FB-443D-6D89-40F8132BE4D0}"/>
              </a:ext>
            </a:extLst>
          </p:cNvPr>
          <p:cNvSpPr>
            <a:spLocks noChangeArrowheads="1"/>
          </p:cNvSpPr>
          <p:nvPr/>
        </p:nvSpPr>
        <p:spPr bwMode="auto">
          <a:xfrm>
            <a:off x="7634447" y="1892727"/>
            <a:ext cx="2334366" cy="369332"/>
          </a:xfrm>
          <a:prstGeom prst="rect">
            <a:avLst/>
          </a:prstGeom>
          <a:noFill/>
          <a:ln w="9525">
            <a:noFill/>
            <a:miter lim="800000"/>
            <a:headEnd/>
            <a:tailEnd/>
          </a:ln>
        </p:spPr>
        <p:txBody>
          <a:bodyPr wrap="square" anchor="ctr">
            <a:spAutoFit/>
          </a:bodyPr>
          <a:lstStyle/>
          <a:p>
            <a:pPr algn="ctr" eaLnBrk="0" hangingPunct="0"/>
            <a:r>
              <a:rPr lang="en-US" sz="1800" b="1" dirty="0">
                <a:latin typeface="Lato" panose="020F0502020204030203" pitchFamily="34" charset="0"/>
                <a:ea typeface="Lato" panose="020F0502020204030203" pitchFamily="34" charset="0"/>
                <a:cs typeface="Lato" panose="020F0502020204030203" pitchFamily="34" charset="0"/>
              </a:rPr>
              <a:t>CTQs</a:t>
            </a:r>
          </a:p>
        </p:txBody>
      </p:sp>
      <p:sp>
        <p:nvSpPr>
          <p:cNvPr id="61" name="Rectangle 54">
            <a:extLst>
              <a:ext uri="{FF2B5EF4-FFF2-40B4-BE49-F238E27FC236}">
                <a16:creationId xmlns:a16="http://schemas.microsoft.com/office/drawing/2014/main" id="{76E00F7E-424F-17FD-0FF5-91DB8AD13995}"/>
              </a:ext>
            </a:extLst>
          </p:cNvPr>
          <p:cNvSpPr>
            <a:spLocks noChangeArrowheads="1"/>
          </p:cNvSpPr>
          <p:nvPr/>
        </p:nvSpPr>
        <p:spPr bwMode="auto">
          <a:xfrm>
            <a:off x="4589622" y="2075737"/>
            <a:ext cx="2334366" cy="369332"/>
          </a:xfrm>
          <a:prstGeom prst="rect">
            <a:avLst/>
          </a:prstGeom>
          <a:noFill/>
          <a:ln w="9525">
            <a:noFill/>
            <a:miter lim="800000"/>
            <a:headEnd/>
            <a:tailEnd/>
          </a:ln>
        </p:spPr>
        <p:txBody>
          <a:bodyPr wrap="square" anchor="ctr">
            <a:spAutoFit/>
          </a:bodyPr>
          <a:lstStyle/>
          <a:p>
            <a:pPr algn="ctr" eaLnBrk="0" hangingPunct="0"/>
            <a:r>
              <a:rPr lang="en-US" sz="1800" b="1" dirty="0">
                <a:latin typeface="Lato" panose="020F0502020204030203" pitchFamily="34" charset="0"/>
                <a:ea typeface="Lato" panose="020F0502020204030203" pitchFamily="34" charset="0"/>
                <a:cs typeface="Lato" panose="020F0502020204030203" pitchFamily="34" charset="0"/>
              </a:rPr>
              <a:t>CTQ categories</a:t>
            </a:r>
          </a:p>
        </p:txBody>
      </p:sp>
    </p:spTree>
    <p:extLst>
      <p:ext uri="{BB962C8B-B14F-4D97-AF65-F5344CB8AC3E}">
        <p14:creationId xmlns:p14="http://schemas.microsoft.com/office/powerpoint/2010/main" val="224423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a:grpSpLocks/>
          </p:cNvGrpSpPr>
          <p:nvPr/>
        </p:nvGrpSpPr>
        <p:grpSpPr bwMode="auto">
          <a:xfrm>
            <a:off x="0" y="7828875"/>
            <a:ext cx="12179300" cy="507471"/>
            <a:chOff x="0" y="4080"/>
            <a:chExt cx="5760" cy="240"/>
          </a:xfrm>
          <a:solidFill>
            <a:srgbClr val="D87E28"/>
          </a:solidFill>
        </p:grpSpPr>
        <p:sp>
          <p:nvSpPr>
            <p:cNvPr id="18485" name="Rectangle 57"/>
            <p:cNvSpPr>
              <a:spLocks noChangeArrowheads="1"/>
            </p:cNvSpPr>
            <p:nvPr/>
          </p:nvSpPr>
          <p:spPr bwMode="auto">
            <a:xfrm>
              <a:off x="0" y="4080"/>
              <a:ext cx="5760" cy="240"/>
            </a:xfrm>
            <a:prstGeom prst="rect">
              <a:avLst/>
            </a:prstGeom>
            <a:grpFill/>
            <a:ln w="9525">
              <a:solidFill>
                <a:schemeClr val="tx1"/>
              </a:solidFill>
              <a:miter lim="800000"/>
              <a:headEnd/>
              <a:tailEnd/>
            </a:ln>
          </p:spPr>
          <p:txBody>
            <a:bodyPr wrap="none" anchor="ctr"/>
            <a:lstStyle/>
            <a:p>
              <a:endParaRPr lang="en-US" sz="1865">
                <a:latin typeface="Candara" panose="020E0502030303020204" pitchFamily="34" charset="0"/>
              </a:endParaRPr>
            </a:p>
          </p:txBody>
        </p:sp>
        <p:grpSp>
          <p:nvGrpSpPr>
            <p:cNvPr id="5" name="Group 58"/>
            <p:cNvGrpSpPr>
              <a:grpSpLocks/>
            </p:cNvGrpSpPr>
            <p:nvPr/>
          </p:nvGrpSpPr>
          <p:grpSpPr bwMode="auto">
            <a:xfrm>
              <a:off x="480" y="4110"/>
              <a:ext cx="4848" cy="160"/>
              <a:chOff x="480" y="4110"/>
              <a:chExt cx="4848" cy="160"/>
            </a:xfrm>
            <a:grpFill/>
          </p:grpSpPr>
          <p:sp>
            <p:nvSpPr>
              <p:cNvPr id="18487" name="Text Box 59"/>
              <p:cNvSpPr txBox="1">
                <a:spLocks noChangeArrowheads="1"/>
              </p:cNvSpPr>
              <p:nvPr/>
            </p:nvSpPr>
            <p:spPr bwMode="auto">
              <a:xfrm>
                <a:off x="1728"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MB =Must Be</a:t>
                </a:r>
              </a:p>
            </p:txBody>
          </p:sp>
          <p:sp>
            <p:nvSpPr>
              <p:cNvPr id="18488" name="Text Box 60"/>
              <p:cNvSpPr txBox="1">
                <a:spLocks noChangeArrowheads="1"/>
              </p:cNvSpPr>
              <p:nvPr/>
            </p:nvSpPr>
            <p:spPr bwMode="auto">
              <a:xfrm>
                <a:off x="2400"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a:solidFill>
                      <a:schemeClr val="bg1"/>
                    </a:solidFill>
                    <a:latin typeface="Lato" panose="020F0502020204030203" pitchFamily="34" charset="0"/>
                    <a:ea typeface="Lato" panose="020F0502020204030203" pitchFamily="34" charset="0"/>
                    <a:cs typeface="Lato" panose="020F0502020204030203" pitchFamily="34" charset="0"/>
                  </a:rPr>
                  <a:t>D = Delighter</a:t>
                </a:r>
              </a:p>
            </p:txBody>
          </p:sp>
          <p:sp>
            <p:nvSpPr>
              <p:cNvPr id="18489" name="Text Box 61"/>
              <p:cNvSpPr txBox="1">
                <a:spLocks noChangeArrowheads="1"/>
              </p:cNvSpPr>
              <p:nvPr/>
            </p:nvSpPr>
            <p:spPr bwMode="auto">
              <a:xfrm>
                <a:off x="3072"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F = Frustrater</a:t>
                </a:r>
              </a:p>
            </p:txBody>
          </p:sp>
          <p:sp>
            <p:nvSpPr>
              <p:cNvPr id="18490" name="Text Box 62"/>
              <p:cNvSpPr txBox="1">
                <a:spLocks noChangeArrowheads="1"/>
              </p:cNvSpPr>
              <p:nvPr/>
            </p:nvSpPr>
            <p:spPr bwMode="auto">
              <a:xfrm>
                <a:off x="3744" y="4124"/>
                <a:ext cx="912"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a:solidFill>
                      <a:schemeClr val="bg1"/>
                    </a:solidFill>
                    <a:latin typeface="Lato" panose="020F0502020204030203" pitchFamily="34" charset="0"/>
                    <a:ea typeface="Lato" panose="020F0502020204030203" pitchFamily="34" charset="0"/>
                    <a:cs typeface="Lato" panose="020F0502020204030203" pitchFamily="34" charset="0"/>
                  </a:rPr>
                  <a:t>OD=One Dimensional</a:t>
                </a:r>
              </a:p>
            </p:txBody>
          </p:sp>
          <p:sp>
            <p:nvSpPr>
              <p:cNvPr id="18491" name="Text Box 63"/>
              <p:cNvSpPr txBox="1">
                <a:spLocks noChangeArrowheads="1"/>
              </p:cNvSpPr>
              <p:nvPr/>
            </p:nvSpPr>
            <p:spPr bwMode="auto">
              <a:xfrm>
                <a:off x="4704" y="4124"/>
                <a:ext cx="624" cy="146"/>
              </a:xfrm>
              <a:prstGeom prst="rect">
                <a:avLst/>
              </a:prstGeom>
              <a:grpFill/>
              <a:ln w="9525">
                <a:solidFill>
                  <a:schemeClr val="bg1"/>
                </a:solidFill>
                <a:miter lim="800000"/>
                <a:headEnd/>
                <a:tailEnd/>
              </a:ln>
            </p:spPr>
            <p:txBody>
              <a:bodyPr>
                <a:spAutoFit/>
              </a:bodyPr>
              <a:lstStyle/>
              <a:p>
                <a:pPr algn="ctr" eaLnBrk="0" hangingPunct="0">
                  <a:spcBef>
                    <a:spcPct val="50000"/>
                  </a:spcBef>
                </a:pPr>
                <a:r>
                  <a:rPr lang="en-US" b="1">
                    <a:solidFill>
                      <a:schemeClr val="bg1"/>
                    </a:solidFill>
                    <a:latin typeface="Lato" panose="020F0502020204030203" pitchFamily="34" charset="0"/>
                    <a:ea typeface="Lato" panose="020F0502020204030203" pitchFamily="34" charset="0"/>
                    <a:cs typeface="Lato" panose="020F0502020204030203" pitchFamily="34" charset="0"/>
                  </a:rPr>
                  <a:t>I = Indifferent</a:t>
                </a:r>
              </a:p>
            </p:txBody>
          </p:sp>
          <p:sp>
            <p:nvSpPr>
              <p:cNvPr id="18492" name="Text Box 64"/>
              <p:cNvSpPr txBox="1">
                <a:spLocks noChangeArrowheads="1"/>
              </p:cNvSpPr>
              <p:nvPr/>
            </p:nvSpPr>
            <p:spPr bwMode="auto">
              <a:xfrm>
                <a:off x="480" y="4110"/>
                <a:ext cx="1200" cy="160"/>
              </a:xfrm>
              <a:prstGeom prst="rect">
                <a:avLst/>
              </a:prstGeom>
              <a:grpFill/>
              <a:ln w="9525">
                <a:noFill/>
                <a:miter lim="800000"/>
                <a:headEnd/>
                <a:tailEnd/>
              </a:ln>
            </p:spPr>
            <p:txBody>
              <a:bodyPr>
                <a:spAutoFit/>
              </a:bodyPr>
              <a:lstStyle/>
              <a:p>
                <a:pPr algn="r" eaLnBrk="0" hangingPunct="0">
                  <a:spcBef>
                    <a:spcPct val="50000"/>
                  </a:spcBef>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Kano Analysis Legend =</a:t>
                </a:r>
              </a:p>
            </p:txBody>
          </p:sp>
        </p:grpSp>
      </p:grpSp>
      <p:sp>
        <p:nvSpPr>
          <p:cNvPr id="67" name="Google Shape;61;p1">
            <a:extLst>
              <a:ext uri="{FF2B5EF4-FFF2-40B4-BE49-F238E27FC236}">
                <a16:creationId xmlns:a16="http://schemas.microsoft.com/office/drawing/2014/main" id="{1353851D-F0A8-7567-2B2B-CCDF9D4EBAF4}"/>
              </a:ext>
            </a:extLst>
          </p:cNvPr>
          <p:cNvSpPr txBox="1">
            <a:spLocks noGrp="1"/>
          </p:cNvSpPr>
          <p:nvPr>
            <p:ph type="title"/>
          </p:nvPr>
        </p:nvSpPr>
        <p:spPr>
          <a:xfrm>
            <a:off x="0" y="259823"/>
            <a:ext cx="12179300" cy="874598"/>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en-US" sz="2800" b="0" dirty="0">
                <a:solidFill>
                  <a:srgbClr val="D87E28"/>
                </a:solidFill>
                <a:latin typeface="Lato Black" panose="020F0A02020204030203" pitchFamily="34" charset="0"/>
                <a:ea typeface="Tahoma" panose="020B0604030504040204" pitchFamily="34" charset="0"/>
                <a:cs typeface="Tahoma" panose="020B0604030504040204" pitchFamily="34" charset="0"/>
                <a:sym typeface="Arial"/>
              </a:rPr>
              <a:t>Example Critical To Quality Tree + Kano Analysis:</a:t>
            </a:r>
            <a:br>
              <a:rPr lang="en-US" sz="2800" b="0" dirty="0">
                <a:solidFill>
                  <a:srgbClr val="D87E28"/>
                </a:solidFill>
                <a:latin typeface="Lato Black" panose="020F0A02020204030203" pitchFamily="34" charset="0"/>
                <a:ea typeface="Tahoma" panose="020B0604030504040204" pitchFamily="34" charset="0"/>
                <a:cs typeface="Tahoma" panose="020B0604030504040204" pitchFamily="34" charset="0"/>
                <a:sym typeface="Arial"/>
              </a:rPr>
            </a:br>
            <a:r>
              <a:rPr lang="en-US" sz="2800" b="0" dirty="0">
                <a:solidFill>
                  <a:srgbClr val="D87E28"/>
                </a:solidFill>
                <a:latin typeface="Lato Black" panose="020F0A02020204030203" pitchFamily="34" charset="0"/>
                <a:ea typeface="Tahoma" panose="020B0604030504040204" pitchFamily="34" charset="0"/>
                <a:cs typeface="Tahoma" panose="020B0604030504040204" pitchFamily="34" charset="0"/>
                <a:sym typeface="Arial"/>
              </a:rPr>
              <a:t>Baking a Custom Cake</a:t>
            </a:r>
            <a:endParaRPr sz="2800" b="0" dirty="0">
              <a:solidFill>
                <a:srgbClr val="D87E28"/>
              </a:solidFill>
              <a:latin typeface="Lato Black" panose="020F0A02020204030203" pitchFamily="34" charset="0"/>
              <a:ea typeface="Tahoma" panose="020B0604030504040204" pitchFamily="34" charset="0"/>
              <a:cs typeface="Tahoma" panose="020B0604030504040204" pitchFamily="34" charset="0"/>
            </a:endParaRPr>
          </a:p>
        </p:txBody>
      </p:sp>
      <p:pic>
        <p:nvPicPr>
          <p:cNvPr id="68" name="Picture 67">
            <a:extLst>
              <a:ext uri="{FF2B5EF4-FFF2-40B4-BE49-F238E27FC236}">
                <a16:creationId xmlns:a16="http://schemas.microsoft.com/office/drawing/2014/main" id="{6AB70996-CA23-5DE5-0944-D5771E6376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07700" y="8525652"/>
            <a:ext cx="525145" cy="525145"/>
          </a:xfrm>
          <a:prstGeom prst="rect">
            <a:avLst/>
          </a:prstGeom>
          <a:noFill/>
          <a:ln>
            <a:noFill/>
          </a:ln>
        </p:spPr>
      </p:pic>
      <p:sp>
        <p:nvSpPr>
          <p:cNvPr id="18439" name="Line 9"/>
          <p:cNvSpPr>
            <a:spLocks noChangeShapeType="1"/>
          </p:cNvSpPr>
          <p:nvPr/>
        </p:nvSpPr>
        <p:spPr bwMode="auto">
          <a:xfrm>
            <a:off x="4183646" y="2964460"/>
            <a:ext cx="0" cy="3922667"/>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0" name="Text Box 10"/>
          <p:cNvSpPr txBox="1">
            <a:spLocks noChangeArrowheads="1"/>
          </p:cNvSpPr>
          <p:nvPr/>
        </p:nvSpPr>
        <p:spPr bwMode="auto">
          <a:xfrm>
            <a:off x="10273296" y="5400320"/>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OD</a:t>
            </a:r>
          </a:p>
        </p:txBody>
      </p:sp>
      <p:sp>
        <p:nvSpPr>
          <p:cNvPr id="18441" name="Text Box 11"/>
          <p:cNvSpPr txBox="1">
            <a:spLocks noChangeArrowheads="1"/>
          </p:cNvSpPr>
          <p:nvPr/>
        </p:nvSpPr>
        <p:spPr bwMode="auto">
          <a:xfrm>
            <a:off x="10273296" y="6041343"/>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MB</a:t>
            </a:r>
          </a:p>
        </p:txBody>
      </p:sp>
      <p:sp>
        <p:nvSpPr>
          <p:cNvPr id="18442" name="Rectangle 12"/>
          <p:cNvSpPr>
            <a:spLocks noChangeArrowheads="1"/>
          </p:cNvSpPr>
          <p:nvPr/>
        </p:nvSpPr>
        <p:spPr bwMode="auto">
          <a:xfrm>
            <a:off x="7634447" y="5816297"/>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Legible writing</a:t>
            </a:r>
          </a:p>
        </p:txBody>
      </p:sp>
      <p:sp>
        <p:nvSpPr>
          <p:cNvPr id="18443" name="Line 13"/>
          <p:cNvSpPr>
            <a:spLocks noChangeShapeType="1"/>
          </p:cNvSpPr>
          <p:nvPr/>
        </p:nvSpPr>
        <p:spPr bwMode="auto">
          <a:xfrm>
            <a:off x="7228471" y="6149180"/>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4" name="Rectangle 14"/>
          <p:cNvSpPr>
            <a:spLocks noChangeArrowheads="1"/>
          </p:cNvSpPr>
          <p:nvPr/>
        </p:nvSpPr>
        <p:spPr bwMode="auto">
          <a:xfrm>
            <a:off x="7634447" y="6351256"/>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Smooth frosting</a:t>
            </a:r>
          </a:p>
        </p:txBody>
      </p:sp>
      <p:sp>
        <p:nvSpPr>
          <p:cNvPr id="18445" name="Line 15"/>
          <p:cNvSpPr>
            <a:spLocks noChangeShapeType="1"/>
          </p:cNvSpPr>
          <p:nvPr/>
        </p:nvSpPr>
        <p:spPr bwMode="auto">
          <a:xfrm>
            <a:off x="7228471" y="6684138"/>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6" name="Rectangle 16"/>
          <p:cNvSpPr>
            <a:spLocks noChangeArrowheads="1"/>
          </p:cNvSpPr>
          <p:nvPr/>
        </p:nvSpPr>
        <p:spPr bwMode="auto">
          <a:xfrm>
            <a:off x="7634447" y="6858727"/>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Number of layers</a:t>
            </a:r>
          </a:p>
        </p:txBody>
      </p:sp>
      <p:sp>
        <p:nvSpPr>
          <p:cNvPr id="18447" name="Line 17"/>
          <p:cNvSpPr>
            <a:spLocks noChangeShapeType="1"/>
          </p:cNvSpPr>
          <p:nvPr/>
        </p:nvSpPr>
        <p:spPr bwMode="auto">
          <a:xfrm>
            <a:off x="7228471" y="7191609"/>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48" name="Rectangle 18"/>
          <p:cNvSpPr>
            <a:spLocks noChangeArrowheads="1"/>
          </p:cNvSpPr>
          <p:nvPr/>
        </p:nvSpPr>
        <p:spPr bwMode="auto">
          <a:xfrm>
            <a:off x="4589622" y="6550337"/>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Design</a:t>
            </a:r>
          </a:p>
        </p:txBody>
      </p:sp>
      <p:sp>
        <p:nvSpPr>
          <p:cNvPr id="18449" name="Line 19"/>
          <p:cNvSpPr>
            <a:spLocks noChangeShapeType="1"/>
          </p:cNvSpPr>
          <p:nvPr/>
        </p:nvSpPr>
        <p:spPr bwMode="auto">
          <a:xfrm>
            <a:off x="4183646" y="6883219"/>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0" name="Line 20"/>
          <p:cNvSpPr>
            <a:spLocks noChangeShapeType="1"/>
          </p:cNvSpPr>
          <p:nvPr/>
        </p:nvSpPr>
        <p:spPr bwMode="auto">
          <a:xfrm>
            <a:off x="7228471" y="2759654"/>
            <a:ext cx="0" cy="999844"/>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1" name="Text Box 21"/>
          <p:cNvSpPr txBox="1">
            <a:spLocks noChangeArrowheads="1"/>
          </p:cNvSpPr>
          <p:nvPr/>
        </p:nvSpPr>
        <p:spPr bwMode="auto">
          <a:xfrm>
            <a:off x="10273296" y="2421044"/>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MB</a:t>
            </a:r>
          </a:p>
        </p:txBody>
      </p:sp>
      <p:sp>
        <p:nvSpPr>
          <p:cNvPr id="18452" name="Text Box 22"/>
          <p:cNvSpPr txBox="1">
            <a:spLocks noChangeArrowheads="1"/>
          </p:cNvSpPr>
          <p:nvPr/>
        </p:nvSpPr>
        <p:spPr bwMode="auto">
          <a:xfrm>
            <a:off x="10273296" y="2928515"/>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D</a:t>
            </a:r>
          </a:p>
        </p:txBody>
      </p:sp>
      <p:sp>
        <p:nvSpPr>
          <p:cNvPr id="18453" name="Rectangle 23"/>
          <p:cNvSpPr>
            <a:spLocks noChangeArrowheads="1"/>
          </p:cNvSpPr>
          <p:nvPr/>
        </p:nvSpPr>
        <p:spPr bwMode="auto">
          <a:xfrm>
            <a:off x="7634447" y="2436993"/>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Frosting complements cake</a:t>
            </a:r>
          </a:p>
        </p:txBody>
      </p:sp>
      <p:sp>
        <p:nvSpPr>
          <p:cNvPr id="18454" name="Line 24"/>
          <p:cNvSpPr>
            <a:spLocks noChangeShapeType="1"/>
          </p:cNvSpPr>
          <p:nvPr/>
        </p:nvSpPr>
        <p:spPr bwMode="auto">
          <a:xfrm>
            <a:off x="7228471" y="2759654"/>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5" name="Rectangle 25"/>
          <p:cNvSpPr>
            <a:spLocks noChangeArrowheads="1"/>
          </p:cNvSpPr>
          <p:nvPr/>
        </p:nvSpPr>
        <p:spPr bwMode="auto">
          <a:xfrm>
            <a:off x="7634447" y="2899100"/>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Creative flavor</a:t>
            </a:r>
          </a:p>
        </p:txBody>
      </p:sp>
      <p:sp>
        <p:nvSpPr>
          <p:cNvPr id="18456" name="Line 26"/>
          <p:cNvSpPr>
            <a:spLocks noChangeShapeType="1"/>
          </p:cNvSpPr>
          <p:nvPr/>
        </p:nvSpPr>
        <p:spPr bwMode="auto">
          <a:xfrm>
            <a:off x="7228471" y="3232997"/>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7" name="Rectangle 27"/>
          <p:cNvSpPr>
            <a:spLocks noChangeArrowheads="1"/>
          </p:cNvSpPr>
          <p:nvPr/>
        </p:nvSpPr>
        <p:spPr bwMode="auto">
          <a:xfrm>
            <a:off x="4589622" y="2625073"/>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Taste</a:t>
            </a:r>
          </a:p>
        </p:txBody>
      </p:sp>
      <p:sp>
        <p:nvSpPr>
          <p:cNvPr id="18458" name="Line 28"/>
          <p:cNvSpPr>
            <a:spLocks noChangeShapeType="1"/>
          </p:cNvSpPr>
          <p:nvPr/>
        </p:nvSpPr>
        <p:spPr bwMode="auto">
          <a:xfrm>
            <a:off x="4183646" y="2957956"/>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59" name="Line 29"/>
          <p:cNvSpPr>
            <a:spLocks noChangeShapeType="1"/>
          </p:cNvSpPr>
          <p:nvPr/>
        </p:nvSpPr>
        <p:spPr bwMode="auto">
          <a:xfrm>
            <a:off x="7228471" y="4501674"/>
            <a:ext cx="0" cy="1014942"/>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0" name="Text Box 30"/>
          <p:cNvSpPr txBox="1">
            <a:spLocks noChangeArrowheads="1"/>
          </p:cNvSpPr>
          <p:nvPr/>
        </p:nvSpPr>
        <p:spPr bwMode="auto">
          <a:xfrm>
            <a:off x="10273296" y="3455016"/>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D/F</a:t>
            </a:r>
          </a:p>
        </p:txBody>
      </p:sp>
      <p:sp>
        <p:nvSpPr>
          <p:cNvPr id="18461" name="Text Box 31"/>
          <p:cNvSpPr txBox="1">
            <a:spLocks noChangeArrowheads="1"/>
          </p:cNvSpPr>
          <p:nvPr/>
        </p:nvSpPr>
        <p:spPr bwMode="auto">
          <a:xfrm>
            <a:off x="10273296" y="4892850"/>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MB</a:t>
            </a:r>
          </a:p>
        </p:txBody>
      </p:sp>
      <p:sp>
        <p:nvSpPr>
          <p:cNvPr id="18462" name="Text Box 32"/>
          <p:cNvSpPr txBox="1">
            <a:spLocks noChangeArrowheads="1"/>
          </p:cNvSpPr>
          <p:nvPr/>
        </p:nvSpPr>
        <p:spPr bwMode="auto">
          <a:xfrm>
            <a:off x="10273296" y="4366349"/>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MB</a:t>
            </a:r>
          </a:p>
        </p:txBody>
      </p:sp>
      <p:sp>
        <p:nvSpPr>
          <p:cNvPr id="18463" name="Line 33"/>
          <p:cNvSpPr>
            <a:spLocks noChangeShapeType="1"/>
          </p:cNvSpPr>
          <p:nvPr/>
        </p:nvSpPr>
        <p:spPr bwMode="auto">
          <a:xfrm>
            <a:off x="7228471" y="4501674"/>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4" name="Rectangle 34"/>
          <p:cNvSpPr>
            <a:spLocks noChangeArrowheads="1"/>
          </p:cNvSpPr>
          <p:nvPr/>
        </p:nvSpPr>
        <p:spPr bwMode="auto">
          <a:xfrm>
            <a:off x="7634447" y="4676262"/>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Creamy frosting</a:t>
            </a:r>
          </a:p>
        </p:txBody>
      </p:sp>
      <p:sp>
        <p:nvSpPr>
          <p:cNvPr id="18465" name="Line 35"/>
          <p:cNvSpPr>
            <a:spLocks noChangeShapeType="1"/>
          </p:cNvSpPr>
          <p:nvPr/>
        </p:nvSpPr>
        <p:spPr bwMode="auto">
          <a:xfrm>
            <a:off x="7228471" y="5009145"/>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6" name="Rectangle 36"/>
          <p:cNvSpPr>
            <a:spLocks noChangeArrowheads="1"/>
          </p:cNvSpPr>
          <p:nvPr/>
        </p:nvSpPr>
        <p:spPr bwMode="auto">
          <a:xfrm>
            <a:off x="7634447" y="5183732"/>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Moist</a:t>
            </a:r>
          </a:p>
        </p:txBody>
      </p:sp>
      <p:sp>
        <p:nvSpPr>
          <p:cNvPr id="18467" name="Line 37"/>
          <p:cNvSpPr>
            <a:spLocks noChangeShapeType="1"/>
          </p:cNvSpPr>
          <p:nvPr/>
        </p:nvSpPr>
        <p:spPr bwMode="auto">
          <a:xfrm>
            <a:off x="7228471" y="5516616"/>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68" name="Rectangle 38"/>
          <p:cNvSpPr>
            <a:spLocks noChangeArrowheads="1"/>
          </p:cNvSpPr>
          <p:nvPr/>
        </p:nvSpPr>
        <p:spPr bwMode="auto">
          <a:xfrm>
            <a:off x="4589622" y="4676262"/>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Texture</a:t>
            </a:r>
          </a:p>
        </p:txBody>
      </p:sp>
      <p:sp>
        <p:nvSpPr>
          <p:cNvPr id="18469" name="Line 39"/>
          <p:cNvSpPr>
            <a:spLocks noChangeShapeType="1"/>
          </p:cNvSpPr>
          <p:nvPr/>
        </p:nvSpPr>
        <p:spPr bwMode="auto">
          <a:xfrm>
            <a:off x="4183646" y="5009145"/>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70" name="Text Box 40"/>
          <p:cNvSpPr txBox="1">
            <a:spLocks noChangeArrowheads="1"/>
          </p:cNvSpPr>
          <p:nvPr/>
        </p:nvSpPr>
        <p:spPr bwMode="auto">
          <a:xfrm>
            <a:off x="10273296" y="6548814"/>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MB</a:t>
            </a:r>
          </a:p>
        </p:txBody>
      </p:sp>
      <p:sp>
        <p:nvSpPr>
          <p:cNvPr id="18471" name="Text Box 41"/>
          <p:cNvSpPr txBox="1">
            <a:spLocks noChangeArrowheads="1"/>
          </p:cNvSpPr>
          <p:nvPr/>
        </p:nvSpPr>
        <p:spPr bwMode="auto">
          <a:xfrm>
            <a:off x="10273296" y="7056284"/>
            <a:ext cx="710459" cy="37933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800" b="1" dirty="0">
                <a:latin typeface="Lato" panose="020F0502020204030203" pitchFamily="34" charset="0"/>
                <a:ea typeface="Lato" panose="020F0502020204030203" pitchFamily="34" charset="0"/>
                <a:cs typeface="Lato" panose="020F0502020204030203" pitchFamily="34" charset="0"/>
              </a:rPr>
              <a:t>I</a:t>
            </a:r>
          </a:p>
        </p:txBody>
      </p:sp>
      <p:sp>
        <p:nvSpPr>
          <p:cNvPr id="18472" name="Rectangle 42"/>
          <p:cNvSpPr>
            <a:spLocks noChangeArrowheads="1"/>
          </p:cNvSpPr>
          <p:nvPr/>
        </p:nvSpPr>
        <p:spPr bwMode="auto">
          <a:xfrm>
            <a:off x="7634447" y="3432636"/>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Sweetness level</a:t>
            </a:r>
          </a:p>
        </p:txBody>
      </p:sp>
      <p:sp>
        <p:nvSpPr>
          <p:cNvPr id="18473" name="Line 43"/>
          <p:cNvSpPr>
            <a:spLocks noChangeShapeType="1"/>
          </p:cNvSpPr>
          <p:nvPr/>
        </p:nvSpPr>
        <p:spPr bwMode="auto">
          <a:xfrm>
            <a:off x="7228471" y="3759497"/>
            <a:ext cx="3044825" cy="0"/>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74" name="Line 44"/>
          <p:cNvSpPr>
            <a:spLocks noChangeShapeType="1"/>
          </p:cNvSpPr>
          <p:nvPr/>
        </p:nvSpPr>
        <p:spPr bwMode="auto">
          <a:xfrm>
            <a:off x="7228471" y="6123807"/>
            <a:ext cx="0" cy="1067803"/>
          </a:xfrm>
          <a:prstGeom prst="line">
            <a:avLst/>
          </a:prstGeom>
          <a:noFill/>
          <a:ln w="25400">
            <a:solidFill>
              <a:schemeClr val="tx1"/>
            </a:solidFill>
            <a:round/>
            <a:headEnd/>
            <a:tailEnd/>
          </a:ln>
        </p:spPr>
        <p:txBody>
          <a:bodyPr wrap="none" anchor="ctr"/>
          <a:lstStyle/>
          <a:p>
            <a:endParaRPr lang="en-US" sz="1865">
              <a:latin typeface="Candara" panose="020E0502030303020204" pitchFamily="34" charset="0"/>
            </a:endParaRPr>
          </a:p>
        </p:txBody>
      </p:sp>
      <p:sp>
        <p:nvSpPr>
          <p:cNvPr id="18477" name="Rectangle 47"/>
          <p:cNvSpPr>
            <a:spLocks noChangeArrowheads="1"/>
          </p:cNvSpPr>
          <p:nvPr/>
        </p:nvSpPr>
        <p:spPr bwMode="auto">
          <a:xfrm>
            <a:off x="7634447" y="4175135"/>
            <a:ext cx="2334366" cy="307777"/>
          </a:xfrm>
          <a:prstGeom prst="rect">
            <a:avLst/>
          </a:prstGeom>
          <a:solidFill>
            <a:srgbClr val="EAEAEA"/>
          </a:solidFill>
          <a:ln w="9525">
            <a:noFill/>
            <a:miter lim="800000"/>
            <a:headEnd/>
            <a:tailEnd/>
          </a:ln>
        </p:spPr>
        <p:txBody>
          <a:bodyPr anchor="ctr">
            <a:spAutoFit/>
          </a:bodyPr>
          <a:lstStyle/>
          <a:p>
            <a:pPr algn="ctr" eaLnBrk="0" hangingPunct="0"/>
            <a:r>
              <a:rPr lang="en-US" dirty="0">
                <a:latin typeface="Lato" panose="020F0502020204030203" pitchFamily="34" charset="0"/>
                <a:ea typeface="Lato" panose="020F0502020204030203" pitchFamily="34" charset="0"/>
                <a:cs typeface="Lato" panose="020F0502020204030203" pitchFamily="34" charset="0"/>
              </a:rPr>
              <a:t>Soft crumb</a:t>
            </a:r>
          </a:p>
        </p:txBody>
      </p:sp>
      <p:sp>
        <p:nvSpPr>
          <p:cNvPr id="18478" name="Text Box 48"/>
          <p:cNvSpPr txBox="1">
            <a:spLocks noChangeArrowheads="1"/>
          </p:cNvSpPr>
          <p:nvPr/>
        </p:nvSpPr>
        <p:spPr bwMode="auto">
          <a:xfrm>
            <a:off x="1189568" y="1482201"/>
            <a:ext cx="1040065" cy="353943"/>
          </a:xfrm>
          <a:prstGeom prst="rect">
            <a:avLst/>
          </a:prstGeom>
          <a:solidFill>
            <a:srgbClr val="4D9342"/>
          </a:solidFill>
          <a:ln w="9525">
            <a:solidFill>
              <a:schemeClr val="tx1"/>
            </a:solidFill>
            <a:miter lim="800000"/>
            <a:headEnd/>
            <a:tailEnd/>
          </a:ln>
        </p:spPr>
        <p:txBody>
          <a:bodyPr wrap="square" anchor="ctr" anchorCtr="0">
            <a:spAutoFit/>
          </a:bodyPr>
          <a:lstStyle/>
          <a:p>
            <a:pPr eaLnBrk="0" hangingPunct="0">
              <a:spcBef>
                <a:spcPct val="50000"/>
              </a:spcBef>
            </a:pPr>
            <a:r>
              <a:rPr lang="en-US" sz="1700" b="1" dirty="0">
                <a:latin typeface="Lato" panose="020F0502020204030203" pitchFamily="34" charset="0"/>
                <a:ea typeface="Lato" panose="020F0502020204030203" pitchFamily="34" charset="0"/>
                <a:cs typeface="Lato" panose="020F0502020204030203" pitchFamily="34" charset="0"/>
              </a:rPr>
              <a:t>Process:</a:t>
            </a:r>
          </a:p>
        </p:txBody>
      </p:sp>
      <p:sp>
        <p:nvSpPr>
          <p:cNvPr id="18479" name="Text Box 49"/>
          <p:cNvSpPr txBox="1">
            <a:spLocks noChangeArrowheads="1"/>
          </p:cNvSpPr>
          <p:nvPr/>
        </p:nvSpPr>
        <p:spPr bwMode="auto">
          <a:xfrm>
            <a:off x="2229633" y="1480857"/>
            <a:ext cx="3554487" cy="353943"/>
          </a:xfrm>
          <a:prstGeom prst="rect">
            <a:avLst/>
          </a:prstGeom>
          <a:solidFill>
            <a:schemeClr val="bg1"/>
          </a:solidFill>
          <a:ln w="9525">
            <a:solidFill>
              <a:schemeClr val="tx1"/>
            </a:solidFill>
            <a:miter lim="800000"/>
            <a:headEnd/>
            <a:tailEnd/>
          </a:ln>
        </p:spPr>
        <p:txBody>
          <a:bodyPr wrap="square" anchor="ctr" anchorCtr="0">
            <a:spAutoFit/>
          </a:bodyPr>
          <a:lstStyle/>
          <a:p>
            <a:pPr eaLnBrk="0" hangingPunct="0">
              <a:spcBef>
                <a:spcPct val="50000"/>
              </a:spcBef>
            </a:pPr>
            <a:r>
              <a:rPr lang="en-US" sz="1700" dirty="0">
                <a:latin typeface="Lato" panose="020F0502020204030203" pitchFamily="34" charset="0"/>
                <a:ea typeface="Lato" panose="020F0502020204030203" pitchFamily="34" charset="0"/>
                <a:cs typeface="Lato" panose="020F0502020204030203" pitchFamily="34" charset="0"/>
              </a:rPr>
              <a:t>Baking a custom cake</a:t>
            </a:r>
          </a:p>
        </p:txBody>
      </p:sp>
      <p:sp>
        <p:nvSpPr>
          <p:cNvPr id="18480" name="Text Box 50"/>
          <p:cNvSpPr txBox="1">
            <a:spLocks noChangeArrowheads="1"/>
          </p:cNvSpPr>
          <p:nvPr/>
        </p:nvSpPr>
        <p:spPr bwMode="auto">
          <a:xfrm>
            <a:off x="7014575" y="1480859"/>
            <a:ext cx="4025904" cy="353943"/>
          </a:xfrm>
          <a:prstGeom prst="rect">
            <a:avLst/>
          </a:prstGeom>
          <a:solidFill>
            <a:schemeClr val="bg1"/>
          </a:solidFill>
          <a:ln w="9525">
            <a:solidFill>
              <a:schemeClr val="tx1"/>
            </a:solidFill>
            <a:miter lim="800000"/>
            <a:headEnd/>
            <a:tailEnd/>
          </a:ln>
        </p:spPr>
        <p:txBody>
          <a:bodyPr wrap="square" anchor="ctr" anchorCtr="0">
            <a:spAutoFit/>
          </a:bodyPr>
          <a:lstStyle/>
          <a:p>
            <a:pPr eaLnBrk="0" hangingPunct="0">
              <a:spcBef>
                <a:spcPct val="50000"/>
              </a:spcBef>
            </a:pPr>
            <a:r>
              <a:rPr lang="en-US" sz="1700" dirty="0">
                <a:latin typeface="Lato" panose="020F0502020204030203" pitchFamily="34" charset="0"/>
                <a:ea typeface="Lato" panose="020F0502020204030203" pitchFamily="34" charset="0"/>
                <a:cs typeface="Lato" panose="020F0502020204030203" pitchFamily="34" charset="0"/>
              </a:rPr>
              <a:t>Person who places cake order</a:t>
            </a:r>
          </a:p>
        </p:txBody>
      </p:sp>
      <p:sp>
        <p:nvSpPr>
          <p:cNvPr id="18481" name="Text Box 51"/>
          <p:cNvSpPr txBox="1">
            <a:spLocks noChangeArrowheads="1"/>
          </p:cNvSpPr>
          <p:nvPr/>
        </p:nvSpPr>
        <p:spPr bwMode="auto">
          <a:xfrm>
            <a:off x="5784122" y="1480858"/>
            <a:ext cx="1230453" cy="353943"/>
          </a:xfrm>
          <a:prstGeom prst="rect">
            <a:avLst/>
          </a:prstGeom>
          <a:solidFill>
            <a:srgbClr val="4D9342"/>
          </a:solidFill>
          <a:ln w="9525">
            <a:solidFill>
              <a:schemeClr val="tx1"/>
            </a:solidFill>
            <a:miter lim="800000"/>
            <a:headEnd/>
            <a:tailEnd/>
          </a:ln>
        </p:spPr>
        <p:txBody>
          <a:bodyPr wrap="square" anchor="ctr" anchorCtr="0">
            <a:spAutoFit/>
          </a:bodyPr>
          <a:lstStyle/>
          <a:p>
            <a:pPr eaLnBrk="0" hangingPunct="0">
              <a:spcBef>
                <a:spcPct val="50000"/>
              </a:spcBef>
            </a:pPr>
            <a:r>
              <a:rPr lang="en-US" sz="1700" b="1" dirty="0">
                <a:latin typeface="Lato" panose="020F0502020204030203" pitchFamily="34" charset="0"/>
                <a:ea typeface="Lato" panose="020F0502020204030203" pitchFamily="34" charset="0"/>
                <a:cs typeface="Lato" panose="020F0502020204030203" pitchFamily="34" charset="0"/>
              </a:rPr>
              <a:t>Customer:</a:t>
            </a:r>
          </a:p>
        </p:txBody>
      </p:sp>
      <p:sp>
        <p:nvSpPr>
          <p:cNvPr id="18482" name="Rectangle 52"/>
          <p:cNvSpPr>
            <a:spLocks noChangeArrowheads="1"/>
          </p:cNvSpPr>
          <p:nvPr/>
        </p:nvSpPr>
        <p:spPr bwMode="auto">
          <a:xfrm>
            <a:off x="1189568" y="4700933"/>
            <a:ext cx="2943331" cy="379335"/>
          </a:xfrm>
          <a:prstGeom prst="rect">
            <a:avLst/>
          </a:prstGeom>
          <a:solidFill>
            <a:srgbClr val="EAEAEA"/>
          </a:solidFill>
          <a:ln w="9525">
            <a:noFill/>
            <a:miter lim="800000"/>
            <a:headEnd/>
            <a:tailEnd/>
          </a:ln>
        </p:spPr>
        <p:txBody>
          <a:bodyPr anchor="ctr">
            <a:spAutoFit/>
          </a:bodyPr>
          <a:lstStyle/>
          <a:p>
            <a:pPr algn="ctr" eaLnBrk="0" hangingPunct="0"/>
            <a:r>
              <a:rPr lang="en-US" sz="1800" dirty="0">
                <a:latin typeface="Lato" panose="020F0502020204030203" pitchFamily="34" charset="0"/>
                <a:ea typeface="Lato" panose="020F0502020204030203" pitchFamily="34" charset="0"/>
                <a:cs typeface="Lato" panose="020F0502020204030203" pitchFamily="34" charset="0"/>
              </a:rPr>
              <a:t>Custom cake</a:t>
            </a:r>
          </a:p>
        </p:txBody>
      </p:sp>
      <p:grpSp>
        <p:nvGrpSpPr>
          <p:cNvPr id="3" name="Group 53"/>
          <p:cNvGrpSpPr>
            <a:grpSpLocks/>
          </p:cNvGrpSpPr>
          <p:nvPr/>
        </p:nvGrpSpPr>
        <p:grpSpPr bwMode="auto">
          <a:xfrm>
            <a:off x="1138820" y="5072582"/>
            <a:ext cx="3044825" cy="410001"/>
            <a:chOff x="240" y="2736"/>
            <a:chExt cx="1440" cy="291"/>
          </a:xfrm>
          <a:noFill/>
        </p:grpSpPr>
        <p:sp>
          <p:nvSpPr>
            <p:cNvPr id="18493" name="Rectangle 54"/>
            <p:cNvSpPr>
              <a:spLocks noChangeArrowheads="1"/>
            </p:cNvSpPr>
            <p:nvPr/>
          </p:nvSpPr>
          <p:spPr bwMode="auto">
            <a:xfrm>
              <a:off x="379" y="2776"/>
              <a:ext cx="1104" cy="251"/>
            </a:xfrm>
            <a:prstGeom prst="rect">
              <a:avLst/>
            </a:prstGeom>
            <a:grpFill/>
            <a:ln w="9525">
              <a:noFill/>
              <a:miter lim="800000"/>
              <a:headEnd/>
              <a:tailEnd/>
            </a:ln>
          </p:spPr>
          <p:txBody>
            <a:bodyPr anchor="ctr">
              <a:spAutoFit/>
            </a:bodyPr>
            <a:lstStyle/>
            <a:p>
              <a:pPr algn="ctr" eaLnBrk="0" hangingPunct="0"/>
              <a:r>
                <a:rPr lang="en-US" sz="1700" b="1" dirty="0">
                  <a:latin typeface="Lato" panose="020F0502020204030203" pitchFamily="34" charset="0"/>
                  <a:ea typeface="Lato" panose="020F0502020204030203" pitchFamily="34" charset="0"/>
                  <a:cs typeface="Lato" panose="020F0502020204030203" pitchFamily="34" charset="0"/>
                </a:rPr>
                <a:t>Product / Service</a:t>
              </a:r>
            </a:p>
          </p:txBody>
        </p:sp>
        <p:sp>
          <p:nvSpPr>
            <p:cNvPr id="18494" name="Line 55"/>
            <p:cNvSpPr>
              <a:spLocks noChangeShapeType="1"/>
            </p:cNvSpPr>
            <p:nvPr/>
          </p:nvSpPr>
          <p:spPr bwMode="auto">
            <a:xfrm>
              <a:off x="240" y="2736"/>
              <a:ext cx="1440" cy="0"/>
            </a:xfrm>
            <a:prstGeom prst="line">
              <a:avLst/>
            </a:prstGeom>
            <a:grpFill/>
            <a:ln w="25400">
              <a:solidFill>
                <a:schemeClr val="tx1"/>
              </a:solidFill>
              <a:round/>
              <a:headEnd/>
              <a:tailEnd/>
            </a:ln>
          </p:spPr>
          <p:txBody>
            <a:bodyPr wrap="none" anchor="ctr"/>
            <a:lstStyle/>
            <a:p>
              <a:endParaRPr lang="en-US" sz="1700">
                <a:latin typeface="Lato" panose="020F0502020204030203" pitchFamily="34" charset="0"/>
                <a:ea typeface="Lato" panose="020F0502020204030203" pitchFamily="34" charset="0"/>
                <a:cs typeface="Lato" panose="020F0502020204030203" pitchFamily="34" charset="0"/>
              </a:endParaRPr>
            </a:p>
          </p:txBody>
        </p:sp>
      </p:grpSp>
      <p:sp>
        <p:nvSpPr>
          <p:cNvPr id="69" name="Rectangle 54">
            <a:extLst>
              <a:ext uri="{FF2B5EF4-FFF2-40B4-BE49-F238E27FC236}">
                <a16:creationId xmlns:a16="http://schemas.microsoft.com/office/drawing/2014/main" id="{CF997041-708A-D4BD-DD8F-80E3FAF58143}"/>
              </a:ext>
            </a:extLst>
          </p:cNvPr>
          <p:cNvSpPr>
            <a:spLocks noChangeArrowheads="1"/>
          </p:cNvSpPr>
          <p:nvPr/>
        </p:nvSpPr>
        <p:spPr bwMode="auto">
          <a:xfrm>
            <a:off x="10198140" y="2053990"/>
            <a:ext cx="842339" cy="369332"/>
          </a:xfrm>
          <a:prstGeom prst="rect">
            <a:avLst/>
          </a:prstGeom>
          <a:noFill/>
          <a:ln w="9525">
            <a:noFill/>
            <a:miter lim="800000"/>
            <a:headEnd/>
            <a:tailEnd/>
          </a:ln>
        </p:spPr>
        <p:txBody>
          <a:bodyPr wrap="square" anchor="ctr">
            <a:spAutoFit/>
          </a:bodyPr>
          <a:lstStyle/>
          <a:p>
            <a:pPr algn="ctr" eaLnBrk="0" hangingPunct="0"/>
            <a:r>
              <a:rPr lang="en-US" sz="1800" b="1" dirty="0">
                <a:latin typeface="Lato" panose="020F0502020204030203" pitchFamily="34" charset="0"/>
                <a:ea typeface="Lato" panose="020F0502020204030203" pitchFamily="34" charset="0"/>
                <a:cs typeface="Lato" panose="020F0502020204030203" pitchFamily="34" charset="0"/>
              </a:rPr>
              <a:t>Kano</a:t>
            </a:r>
          </a:p>
        </p:txBody>
      </p:sp>
      <p:sp>
        <p:nvSpPr>
          <p:cNvPr id="60" name="Rectangle 54">
            <a:extLst>
              <a:ext uri="{FF2B5EF4-FFF2-40B4-BE49-F238E27FC236}">
                <a16:creationId xmlns:a16="http://schemas.microsoft.com/office/drawing/2014/main" id="{DBFCEA8C-20FB-443D-6D89-40F8132BE4D0}"/>
              </a:ext>
            </a:extLst>
          </p:cNvPr>
          <p:cNvSpPr>
            <a:spLocks noChangeArrowheads="1"/>
          </p:cNvSpPr>
          <p:nvPr/>
        </p:nvSpPr>
        <p:spPr bwMode="auto">
          <a:xfrm>
            <a:off x="7634447" y="2068091"/>
            <a:ext cx="2334366" cy="369332"/>
          </a:xfrm>
          <a:prstGeom prst="rect">
            <a:avLst/>
          </a:prstGeom>
          <a:noFill/>
          <a:ln w="9525">
            <a:noFill/>
            <a:miter lim="800000"/>
            <a:headEnd/>
            <a:tailEnd/>
          </a:ln>
        </p:spPr>
        <p:txBody>
          <a:bodyPr wrap="square" anchor="ctr">
            <a:spAutoFit/>
          </a:bodyPr>
          <a:lstStyle/>
          <a:p>
            <a:pPr algn="ctr" eaLnBrk="0" hangingPunct="0"/>
            <a:r>
              <a:rPr lang="en-US" sz="1800" b="1" dirty="0">
                <a:latin typeface="Lato" panose="020F0502020204030203" pitchFamily="34" charset="0"/>
                <a:ea typeface="Lato" panose="020F0502020204030203" pitchFamily="34" charset="0"/>
                <a:cs typeface="Lato" panose="020F0502020204030203" pitchFamily="34" charset="0"/>
              </a:rPr>
              <a:t>CTQs</a:t>
            </a:r>
          </a:p>
        </p:txBody>
      </p:sp>
      <p:sp>
        <p:nvSpPr>
          <p:cNvPr id="61" name="Rectangle 54">
            <a:extLst>
              <a:ext uri="{FF2B5EF4-FFF2-40B4-BE49-F238E27FC236}">
                <a16:creationId xmlns:a16="http://schemas.microsoft.com/office/drawing/2014/main" id="{76E00F7E-424F-17FD-0FF5-91DB8AD13995}"/>
              </a:ext>
            </a:extLst>
          </p:cNvPr>
          <p:cNvSpPr>
            <a:spLocks noChangeArrowheads="1"/>
          </p:cNvSpPr>
          <p:nvPr/>
        </p:nvSpPr>
        <p:spPr bwMode="auto">
          <a:xfrm>
            <a:off x="4589622" y="2251101"/>
            <a:ext cx="2334366" cy="369332"/>
          </a:xfrm>
          <a:prstGeom prst="rect">
            <a:avLst/>
          </a:prstGeom>
          <a:noFill/>
          <a:ln w="9525">
            <a:noFill/>
            <a:miter lim="800000"/>
            <a:headEnd/>
            <a:tailEnd/>
          </a:ln>
        </p:spPr>
        <p:txBody>
          <a:bodyPr wrap="square" anchor="ctr">
            <a:spAutoFit/>
          </a:bodyPr>
          <a:lstStyle/>
          <a:p>
            <a:pPr algn="ctr" eaLnBrk="0" hangingPunct="0"/>
            <a:r>
              <a:rPr lang="en-US" sz="1800" b="1" dirty="0">
                <a:latin typeface="Lato" panose="020F0502020204030203" pitchFamily="34" charset="0"/>
                <a:ea typeface="Lato" panose="020F0502020204030203" pitchFamily="34" charset="0"/>
                <a:cs typeface="Lato" panose="020F0502020204030203" pitchFamily="34" charset="0"/>
              </a:rPr>
              <a:t>CTQ categories</a:t>
            </a:r>
          </a:p>
        </p:txBody>
      </p:sp>
    </p:spTree>
    <p:extLst>
      <p:ext uri="{BB962C8B-B14F-4D97-AF65-F5344CB8AC3E}">
        <p14:creationId xmlns:p14="http://schemas.microsoft.com/office/powerpoint/2010/main" val="370951978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437</Words>
  <Application>Microsoft Office PowerPoint</Application>
  <PresentationFormat>Custom</PresentationFormat>
  <Paragraphs>80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Lato</vt:lpstr>
      <vt:lpstr>Candara</vt:lpstr>
      <vt:lpstr>Lato Black</vt:lpstr>
      <vt:lpstr>Calibri</vt:lpstr>
      <vt:lpstr>Office Theme</vt:lpstr>
      <vt:lpstr>Purpose  The Critical to Quality (CTQ) tree is used to identify and capture the needs, wants, and requirements a customer considers when judging your product/service for its quality. It is accompanied by a Kano analysis to further understand and prioritize the complexities of the customers’ needs. This information can then be used to help focus an improvement project on certain aspects of the product/service when developing a solution. </vt:lpstr>
      <vt:lpstr>Critical To Quality Tree + Kano Analysis</vt:lpstr>
      <vt:lpstr>Example Critical To Quality Tree + Kano Analysis: Baking a Custom Cake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 Failure Mode and Effect Analysis (FMEA) helps users look at each step of a process to identify what has gone wrong and what could prevent that from going wrong in the future</dc:title>
  <dc:creator>Heidi Black</dc:creator>
  <cp:lastModifiedBy>Julienne Ng</cp:lastModifiedBy>
  <cp:revision>33</cp:revision>
  <dcterms:created xsi:type="dcterms:W3CDTF">2018-11-20T17:28:17Z</dcterms:created>
  <dcterms:modified xsi:type="dcterms:W3CDTF">2022-06-06T20:10:39Z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2017-06-26T00:00:00Z</vt:filetime>
  </property>
  <property fmtid="{D5CDD505-2E9C-101B-9397-08002B2CF9AE}" pid="3" name="Creator">
    <vt:lpwstr>Acrobat PDFMaker 17 for PowerPoint</vt:lpwstr>
  </property>
  <property fmtid="{D5CDD505-2E9C-101B-9397-08002B2CF9AE}" pid="4" name="LastSaved">
    <vt:filetime>2018-11-20T00:00:00Z</vt:filetime>
  </property>
</Properties>
</file>